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48"/>
  </p:notesMasterIdLst>
  <p:sldIdLst>
    <p:sldId id="257" r:id="rId3"/>
    <p:sldId id="298" r:id="rId4"/>
    <p:sldId id="299" r:id="rId5"/>
    <p:sldId id="302" r:id="rId6"/>
    <p:sldId id="301" r:id="rId7"/>
    <p:sldId id="304" r:id="rId8"/>
    <p:sldId id="300" r:id="rId9"/>
    <p:sldId id="265" r:id="rId10"/>
    <p:sldId id="297" r:id="rId11"/>
    <p:sldId id="264" r:id="rId12"/>
    <p:sldId id="266" r:id="rId13"/>
    <p:sldId id="270" r:id="rId14"/>
    <p:sldId id="271" r:id="rId15"/>
    <p:sldId id="272" r:id="rId16"/>
    <p:sldId id="273" r:id="rId17"/>
    <p:sldId id="269" r:id="rId18"/>
    <p:sldId id="274" r:id="rId19"/>
    <p:sldId id="275" r:id="rId20"/>
    <p:sldId id="310" r:id="rId21"/>
    <p:sldId id="311" r:id="rId22"/>
    <p:sldId id="312" r:id="rId23"/>
    <p:sldId id="276" r:id="rId24"/>
    <p:sldId id="277" r:id="rId25"/>
    <p:sldId id="278" r:id="rId26"/>
    <p:sldId id="279" r:id="rId27"/>
    <p:sldId id="280" r:id="rId28"/>
    <p:sldId id="281" r:id="rId29"/>
    <p:sldId id="282" r:id="rId30"/>
    <p:sldId id="283" r:id="rId31"/>
    <p:sldId id="284" r:id="rId32"/>
    <p:sldId id="285" r:id="rId33"/>
    <p:sldId id="306" r:id="rId34"/>
    <p:sldId id="318" r:id="rId35"/>
    <p:sldId id="286" r:id="rId36"/>
    <p:sldId id="287" r:id="rId37"/>
    <p:sldId id="288" r:id="rId38"/>
    <p:sldId id="289" r:id="rId39"/>
    <p:sldId id="290" r:id="rId40"/>
    <p:sldId id="293" r:id="rId41"/>
    <p:sldId id="313" r:id="rId42"/>
    <p:sldId id="314" r:id="rId43"/>
    <p:sldId id="295" r:id="rId44"/>
    <p:sldId id="303" r:id="rId45"/>
    <p:sldId id="296" r:id="rId46"/>
    <p:sldId id="25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sorterViewPr>
    <p:cViewPr>
      <p:scale>
        <a:sx n="138" d="100"/>
        <a:sy n="138" d="100"/>
      </p:scale>
      <p:origin x="0" y="-149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08B15F-8013-4C6F-AE20-0FC56B3786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5B4A2A-A0DE-4A73-B827-A7BA71EF7FF9}">
      <dgm:prSet custT="1"/>
      <dgm:spPr/>
      <dgm:t>
        <a:bodyPr/>
        <a:lstStyle/>
        <a:p>
          <a:pPr algn="ctr" rtl="0"/>
          <a:r>
            <a:rPr lang="en-US" sz="2400" b="1" dirty="0">
              <a:solidFill>
                <a:schemeClr val="tx1"/>
              </a:solidFill>
            </a:rPr>
            <a:t>Negativity is the enemy of Servant Leadership</a:t>
          </a:r>
          <a:endParaRPr lang="en-US" sz="2400" dirty="0">
            <a:solidFill>
              <a:schemeClr val="tx1"/>
            </a:solidFill>
          </a:endParaRPr>
        </a:p>
      </dgm:t>
    </dgm:pt>
    <dgm:pt modelId="{E92CFF17-8754-46B8-B306-894E7F4601FD}" type="parTrans" cxnId="{7E461E67-8A43-442A-81A2-280C136AF151}">
      <dgm:prSet/>
      <dgm:spPr/>
      <dgm:t>
        <a:bodyPr/>
        <a:lstStyle/>
        <a:p>
          <a:endParaRPr lang="en-US"/>
        </a:p>
      </dgm:t>
    </dgm:pt>
    <dgm:pt modelId="{C6D9ABA1-D85A-48CE-BBED-6FB64CB9B1FC}" type="sibTrans" cxnId="{7E461E67-8A43-442A-81A2-280C136AF151}">
      <dgm:prSet/>
      <dgm:spPr/>
      <dgm:t>
        <a:bodyPr/>
        <a:lstStyle/>
        <a:p>
          <a:endParaRPr lang="en-US"/>
        </a:p>
      </dgm:t>
    </dgm:pt>
    <dgm:pt modelId="{66FF06B3-0846-4E9B-90FC-895C6E4CD1D3}">
      <dgm:prSet custT="1"/>
      <dgm:spPr/>
      <dgm:t>
        <a:bodyPr/>
        <a:lstStyle/>
        <a:p>
          <a:pPr algn="ctr" rtl="0"/>
          <a:r>
            <a:rPr lang="en-US" sz="1800" b="1" dirty="0">
              <a:solidFill>
                <a:schemeClr val="tx1"/>
              </a:solidFill>
            </a:rPr>
            <a:t>Identify a person in your experience (NOT by name) </a:t>
          </a:r>
          <a:r>
            <a:rPr lang="en-US" sz="2000" b="1" dirty="0">
              <a:solidFill>
                <a:schemeClr val="tx1"/>
              </a:solidFill>
            </a:rPr>
            <a:t>who was </a:t>
          </a:r>
          <a:r>
            <a:rPr lang="en-US" sz="2000" b="1" u="sng" dirty="0">
              <a:solidFill>
                <a:schemeClr val="tx1"/>
              </a:solidFill>
            </a:rPr>
            <a:t>the</a:t>
          </a:r>
          <a:r>
            <a:rPr lang="en-US" sz="2000" b="1" dirty="0">
              <a:solidFill>
                <a:schemeClr val="tx1"/>
              </a:solidFill>
            </a:rPr>
            <a:t> most negative</a:t>
          </a:r>
          <a:endParaRPr lang="en-US" sz="2000" dirty="0">
            <a:solidFill>
              <a:schemeClr val="tx1"/>
            </a:solidFill>
          </a:endParaRPr>
        </a:p>
      </dgm:t>
    </dgm:pt>
    <dgm:pt modelId="{904C6F98-CD36-4BC6-B799-C6B0B613B8DB}" type="parTrans" cxnId="{B3A1634F-C648-4585-ADD1-1AC87FB4419F}">
      <dgm:prSet/>
      <dgm:spPr/>
      <dgm:t>
        <a:bodyPr/>
        <a:lstStyle/>
        <a:p>
          <a:endParaRPr lang="en-US"/>
        </a:p>
      </dgm:t>
    </dgm:pt>
    <dgm:pt modelId="{A463B3FA-47CD-4BA9-9DE7-AC9A5724B2D4}" type="sibTrans" cxnId="{B3A1634F-C648-4585-ADD1-1AC87FB4419F}">
      <dgm:prSet/>
      <dgm:spPr/>
      <dgm:t>
        <a:bodyPr/>
        <a:lstStyle/>
        <a:p>
          <a:endParaRPr lang="en-US"/>
        </a:p>
      </dgm:t>
    </dgm:pt>
    <dgm:pt modelId="{61C57A33-750D-41B2-8736-002E41AB1579}">
      <dgm:prSet custT="1"/>
      <dgm:spPr/>
      <dgm:t>
        <a:bodyPr/>
        <a:lstStyle/>
        <a:p>
          <a:pPr algn="ctr" rtl="0"/>
          <a:r>
            <a:rPr lang="en-US" sz="1600" b="1" dirty="0">
              <a:solidFill>
                <a:schemeClr val="tx1"/>
              </a:solidFill>
            </a:rPr>
            <a:t>Then specify which type they were from the list below</a:t>
          </a:r>
          <a:endParaRPr lang="en-US" sz="1600" dirty="0">
            <a:solidFill>
              <a:schemeClr val="tx1"/>
            </a:solidFill>
          </a:endParaRPr>
        </a:p>
      </dgm:t>
    </dgm:pt>
    <dgm:pt modelId="{BF797350-841D-4406-A0B2-79D1DFACAC20}" type="parTrans" cxnId="{F171D88F-01BF-4047-A46F-BD25B2268724}">
      <dgm:prSet/>
      <dgm:spPr/>
      <dgm:t>
        <a:bodyPr/>
        <a:lstStyle/>
        <a:p>
          <a:endParaRPr lang="en-US"/>
        </a:p>
      </dgm:t>
    </dgm:pt>
    <dgm:pt modelId="{50F5E81A-0784-42BB-BC08-1E056E9B93A4}" type="sibTrans" cxnId="{F171D88F-01BF-4047-A46F-BD25B2268724}">
      <dgm:prSet/>
      <dgm:spPr/>
      <dgm:t>
        <a:bodyPr/>
        <a:lstStyle/>
        <a:p>
          <a:endParaRPr lang="en-US"/>
        </a:p>
      </dgm:t>
    </dgm:pt>
    <dgm:pt modelId="{EA081AEC-D605-4942-AC31-AE710115CC6C}">
      <dgm:prSet custT="1"/>
      <dgm:spPr/>
      <dgm:t>
        <a:bodyPr/>
        <a:lstStyle/>
        <a:p>
          <a:pPr rtl="0"/>
          <a:r>
            <a:rPr lang="en-US" sz="2400" b="1" dirty="0">
              <a:solidFill>
                <a:schemeClr val="tx1"/>
              </a:solidFill>
            </a:rPr>
            <a:t>1.       The Resisters--They rail against anything different </a:t>
          </a:r>
          <a:endParaRPr lang="en-US" sz="2400" dirty="0">
            <a:solidFill>
              <a:schemeClr val="tx1"/>
            </a:solidFill>
          </a:endParaRPr>
        </a:p>
      </dgm:t>
    </dgm:pt>
    <dgm:pt modelId="{0DB59F6A-3FCD-4DE3-8018-70AAC5C35208}" type="parTrans" cxnId="{ED3F74E5-C8A6-44AC-A365-7A81D9ECBAD6}">
      <dgm:prSet/>
      <dgm:spPr/>
      <dgm:t>
        <a:bodyPr/>
        <a:lstStyle/>
        <a:p>
          <a:endParaRPr lang="en-US"/>
        </a:p>
      </dgm:t>
    </dgm:pt>
    <dgm:pt modelId="{5B401E1D-1C74-442A-8085-624720BFB5F5}" type="sibTrans" cxnId="{ED3F74E5-C8A6-44AC-A365-7A81D9ECBAD6}">
      <dgm:prSet/>
      <dgm:spPr/>
      <dgm:t>
        <a:bodyPr/>
        <a:lstStyle/>
        <a:p>
          <a:endParaRPr lang="en-US"/>
        </a:p>
      </dgm:t>
    </dgm:pt>
    <dgm:pt modelId="{B6CA1196-08C2-4CE7-9389-834D1C5BFFA9}">
      <dgm:prSet custT="1"/>
      <dgm:spPr/>
      <dgm:t>
        <a:bodyPr/>
        <a:lstStyle/>
        <a:p>
          <a:pPr rtl="0"/>
          <a:r>
            <a:rPr lang="en-US" sz="2400" b="1" dirty="0">
              <a:solidFill>
                <a:schemeClr val="tx1"/>
              </a:solidFill>
            </a:rPr>
            <a:t>2.       The Wobbly —</a:t>
          </a:r>
          <a:r>
            <a:rPr lang="en-US" sz="2000" b="1" dirty="0">
              <a:solidFill>
                <a:schemeClr val="tx1"/>
              </a:solidFill>
            </a:rPr>
            <a:t>They are constantly shifting moods and expect others to adjust to them </a:t>
          </a:r>
          <a:endParaRPr lang="en-US" sz="2400" dirty="0">
            <a:solidFill>
              <a:schemeClr val="tx1"/>
            </a:solidFill>
          </a:endParaRPr>
        </a:p>
      </dgm:t>
    </dgm:pt>
    <dgm:pt modelId="{E11A2BCC-5FA7-48AB-AF87-81D4F461D349}" type="parTrans" cxnId="{9F4B4009-D224-46F2-9421-787EDF42B529}">
      <dgm:prSet/>
      <dgm:spPr/>
      <dgm:t>
        <a:bodyPr/>
        <a:lstStyle/>
        <a:p>
          <a:endParaRPr lang="en-US"/>
        </a:p>
      </dgm:t>
    </dgm:pt>
    <dgm:pt modelId="{318EAC43-F6EF-49A7-A207-DAE76745D7C7}" type="sibTrans" cxnId="{9F4B4009-D224-46F2-9421-787EDF42B529}">
      <dgm:prSet/>
      <dgm:spPr/>
      <dgm:t>
        <a:bodyPr/>
        <a:lstStyle/>
        <a:p>
          <a:endParaRPr lang="en-US"/>
        </a:p>
      </dgm:t>
    </dgm:pt>
    <dgm:pt modelId="{C4FE3EC8-D3B1-42D4-AAB9-7E5CDC686317}">
      <dgm:prSet custT="1"/>
      <dgm:spPr/>
      <dgm:t>
        <a:bodyPr/>
        <a:lstStyle/>
        <a:p>
          <a:pPr rtl="0"/>
          <a:r>
            <a:rPr lang="en-US" sz="2400" b="1" dirty="0">
              <a:solidFill>
                <a:schemeClr val="tx1"/>
              </a:solidFill>
            </a:rPr>
            <a:t>3.       The Gossipers--They spread rumors and tell inappropriate personal tidbits  </a:t>
          </a:r>
          <a:endParaRPr lang="en-US" sz="2400" dirty="0">
            <a:solidFill>
              <a:schemeClr val="tx1"/>
            </a:solidFill>
          </a:endParaRPr>
        </a:p>
      </dgm:t>
    </dgm:pt>
    <dgm:pt modelId="{0DBCC447-677D-4EF0-99DC-5C861A15FB07}" type="parTrans" cxnId="{E3428CA5-DDC4-4C9D-AD9A-7C97745E20C8}">
      <dgm:prSet/>
      <dgm:spPr/>
      <dgm:t>
        <a:bodyPr/>
        <a:lstStyle/>
        <a:p>
          <a:endParaRPr lang="en-US"/>
        </a:p>
      </dgm:t>
    </dgm:pt>
    <dgm:pt modelId="{756260E8-C4A3-4909-AF4C-BEDB781DD788}" type="sibTrans" cxnId="{E3428CA5-DDC4-4C9D-AD9A-7C97745E20C8}">
      <dgm:prSet/>
      <dgm:spPr/>
      <dgm:t>
        <a:bodyPr/>
        <a:lstStyle/>
        <a:p>
          <a:endParaRPr lang="en-US"/>
        </a:p>
      </dgm:t>
    </dgm:pt>
    <dgm:pt modelId="{3275C2CE-7FC2-4C79-9A57-057E9CB8E57E}">
      <dgm:prSet custT="1"/>
      <dgm:spPr/>
      <dgm:t>
        <a:bodyPr/>
        <a:lstStyle/>
        <a:p>
          <a:pPr rtl="0"/>
          <a:r>
            <a:rPr lang="en-US" sz="2400" b="1" dirty="0">
              <a:solidFill>
                <a:schemeClr val="tx1"/>
              </a:solidFill>
            </a:rPr>
            <a:t>4.       The Blamers—They are constantly blaming others. </a:t>
          </a:r>
          <a:endParaRPr lang="en-US" sz="2400" dirty="0">
            <a:solidFill>
              <a:schemeClr val="tx1"/>
            </a:solidFill>
          </a:endParaRPr>
        </a:p>
      </dgm:t>
    </dgm:pt>
    <dgm:pt modelId="{82A1A6B3-877F-4D42-ABCE-414BC6FA76AE}" type="parTrans" cxnId="{0A532371-9432-4D38-9D5A-BFFD37C350E7}">
      <dgm:prSet/>
      <dgm:spPr/>
      <dgm:t>
        <a:bodyPr/>
        <a:lstStyle/>
        <a:p>
          <a:endParaRPr lang="en-US"/>
        </a:p>
      </dgm:t>
    </dgm:pt>
    <dgm:pt modelId="{79C90437-1AE0-4F52-9A51-110F6E0E014E}" type="sibTrans" cxnId="{0A532371-9432-4D38-9D5A-BFFD37C350E7}">
      <dgm:prSet/>
      <dgm:spPr/>
      <dgm:t>
        <a:bodyPr/>
        <a:lstStyle/>
        <a:p>
          <a:endParaRPr lang="en-US"/>
        </a:p>
      </dgm:t>
    </dgm:pt>
    <dgm:pt modelId="{AD1E891C-2621-45BF-8F25-C55B1DD48B0F}" type="pres">
      <dgm:prSet presAssocID="{F908B15F-8013-4C6F-AE20-0FC56B3786C8}" presName="linear" presStyleCnt="0">
        <dgm:presLayoutVars>
          <dgm:animLvl val="lvl"/>
          <dgm:resizeHandles val="exact"/>
        </dgm:presLayoutVars>
      </dgm:prSet>
      <dgm:spPr/>
    </dgm:pt>
    <dgm:pt modelId="{550FE0CE-044A-4DE5-9927-2A3DF9E6386C}" type="pres">
      <dgm:prSet presAssocID="{0B5B4A2A-A0DE-4A73-B827-A7BA71EF7FF9}" presName="parentText" presStyleLbl="node1" presStyleIdx="0" presStyleCnt="7">
        <dgm:presLayoutVars>
          <dgm:chMax val="0"/>
          <dgm:bulletEnabled val="1"/>
        </dgm:presLayoutVars>
      </dgm:prSet>
      <dgm:spPr/>
    </dgm:pt>
    <dgm:pt modelId="{50B74E60-2002-4911-8E74-BED45C16421C}" type="pres">
      <dgm:prSet presAssocID="{C6D9ABA1-D85A-48CE-BBED-6FB64CB9B1FC}" presName="spacer" presStyleCnt="0"/>
      <dgm:spPr/>
    </dgm:pt>
    <dgm:pt modelId="{D73DA36C-18C2-436E-A299-791BD364014E}" type="pres">
      <dgm:prSet presAssocID="{66FF06B3-0846-4E9B-90FC-895C6E4CD1D3}" presName="parentText" presStyleLbl="node1" presStyleIdx="1" presStyleCnt="7" custLinFactNeighborX="18000" custLinFactNeighborY="-957">
        <dgm:presLayoutVars>
          <dgm:chMax val="0"/>
          <dgm:bulletEnabled val="1"/>
        </dgm:presLayoutVars>
      </dgm:prSet>
      <dgm:spPr/>
    </dgm:pt>
    <dgm:pt modelId="{307BF430-1040-4EDC-840D-B3CF5CA26ED1}" type="pres">
      <dgm:prSet presAssocID="{A463B3FA-47CD-4BA9-9DE7-AC9A5724B2D4}" presName="spacer" presStyleCnt="0"/>
      <dgm:spPr/>
    </dgm:pt>
    <dgm:pt modelId="{48ECD920-9570-424C-B1FD-6FA180F3EAF5}" type="pres">
      <dgm:prSet presAssocID="{61C57A33-750D-41B2-8736-002E41AB1579}" presName="parentText" presStyleLbl="node1" presStyleIdx="2" presStyleCnt="7">
        <dgm:presLayoutVars>
          <dgm:chMax val="0"/>
          <dgm:bulletEnabled val="1"/>
        </dgm:presLayoutVars>
      </dgm:prSet>
      <dgm:spPr/>
    </dgm:pt>
    <dgm:pt modelId="{A39FA748-38AA-4618-8FFE-914A766E14F0}" type="pres">
      <dgm:prSet presAssocID="{50F5E81A-0784-42BB-BC08-1E056E9B93A4}" presName="spacer" presStyleCnt="0"/>
      <dgm:spPr/>
    </dgm:pt>
    <dgm:pt modelId="{FAD8BFD1-F6D2-4B5F-8BCC-AD423949611F}" type="pres">
      <dgm:prSet presAssocID="{EA081AEC-D605-4942-AC31-AE710115CC6C}" presName="parentText" presStyleLbl="node1" presStyleIdx="3" presStyleCnt="7">
        <dgm:presLayoutVars>
          <dgm:chMax val="0"/>
          <dgm:bulletEnabled val="1"/>
        </dgm:presLayoutVars>
      </dgm:prSet>
      <dgm:spPr/>
    </dgm:pt>
    <dgm:pt modelId="{A9FA754F-DB98-40E1-829E-C711A72E1F94}" type="pres">
      <dgm:prSet presAssocID="{5B401E1D-1C74-442A-8085-624720BFB5F5}" presName="spacer" presStyleCnt="0"/>
      <dgm:spPr/>
    </dgm:pt>
    <dgm:pt modelId="{B4D3385A-4C42-42A9-8625-EC487B8B5AF6}" type="pres">
      <dgm:prSet presAssocID="{B6CA1196-08C2-4CE7-9389-834D1C5BFFA9}" presName="parentText" presStyleLbl="node1" presStyleIdx="4" presStyleCnt="7">
        <dgm:presLayoutVars>
          <dgm:chMax val="0"/>
          <dgm:bulletEnabled val="1"/>
        </dgm:presLayoutVars>
      </dgm:prSet>
      <dgm:spPr/>
    </dgm:pt>
    <dgm:pt modelId="{A3700861-C9AB-439B-8596-1117388C20E7}" type="pres">
      <dgm:prSet presAssocID="{318EAC43-F6EF-49A7-A207-DAE76745D7C7}" presName="spacer" presStyleCnt="0"/>
      <dgm:spPr/>
    </dgm:pt>
    <dgm:pt modelId="{B635F873-76A0-491E-9021-1BFA27F77151}" type="pres">
      <dgm:prSet presAssocID="{C4FE3EC8-D3B1-42D4-AAB9-7E5CDC686317}" presName="parentText" presStyleLbl="node1" presStyleIdx="5" presStyleCnt="7">
        <dgm:presLayoutVars>
          <dgm:chMax val="0"/>
          <dgm:bulletEnabled val="1"/>
        </dgm:presLayoutVars>
      </dgm:prSet>
      <dgm:spPr/>
    </dgm:pt>
    <dgm:pt modelId="{B3AFBB11-37C7-4B75-AE1E-ACD31CD4B7E4}" type="pres">
      <dgm:prSet presAssocID="{756260E8-C4A3-4909-AF4C-BEDB781DD788}" presName="spacer" presStyleCnt="0"/>
      <dgm:spPr/>
    </dgm:pt>
    <dgm:pt modelId="{6A822951-D308-4C13-AAC1-437642261A61}" type="pres">
      <dgm:prSet presAssocID="{3275C2CE-7FC2-4C79-9A57-057E9CB8E57E}" presName="parentText" presStyleLbl="node1" presStyleIdx="6" presStyleCnt="7">
        <dgm:presLayoutVars>
          <dgm:chMax val="0"/>
          <dgm:bulletEnabled val="1"/>
        </dgm:presLayoutVars>
      </dgm:prSet>
      <dgm:spPr/>
    </dgm:pt>
  </dgm:ptLst>
  <dgm:cxnLst>
    <dgm:cxn modelId="{D97DAACB-6B13-474D-867A-47D227D7697A}" type="presOf" srcId="{F908B15F-8013-4C6F-AE20-0FC56B3786C8}" destId="{AD1E891C-2621-45BF-8F25-C55B1DD48B0F}" srcOrd="0" destOrd="0" presId="urn:microsoft.com/office/officeart/2005/8/layout/vList2"/>
    <dgm:cxn modelId="{7E461E67-8A43-442A-81A2-280C136AF151}" srcId="{F908B15F-8013-4C6F-AE20-0FC56B3786C8}" destId="{0B5B4A2A-A0DE-4A73-B827-A7BA71EF7FF9}" srcOrd="0" destOrd="0" parTransId="{E92CFF17-8754-46B8-B306-894E7F4601FD}" sibTransId="{C6D9ABA1-D85A-48CE-BBED-6FB64CB9B1FC}"/>
    <dgm:cxn modelId="{65354D98-4977-42CB-A159-DE9AE0A01A6C}" type="presOf" srcId="{0B5B4A2A-A0DE-4A73-B827-A7BA71EF7FF9}" destId="{550FE0CE-044A-4DE5-9927-2A3DF9E6386C}" srcOrd="0" destOrd="0" presId="urn:microsoft.com/office/officeart/2005/8/layout/vList2"/>
    <dgm:cxn modelId="{E3428CA5-DDC4-4C9D-AD9A-7C97745E20C8}" srcId="{F908B15F-8013-4C6F-AE20-0FC56B3786C8}" destId="{C4FE3EC8-D3B1-42D4-AAB9-7E5CDC686317}" srcOrd="5" destOrd="0" parTransId="{0DBCC447-677D-4EF0-99DC-5C861A15FB07}" sibTransId="{756260E8-C4A3-4909-AF4C-BEDB781DD788}"/>
    <dgm:cxn modelId="{2BA9BB09-A748-4B20-80A9-CEE709C67F41}" type="presOf" srcId="{B6CA1196-08C2-4CE7-9389-834D1C5BFFA9}" destId="{B4D3385A-4C42-42A9-8625-EC487B8B5AF6}" srcOrd="0" destOrd="0" presId="urn:microsoft.com/office/officeart/2005/8/layout/vList2"/>
    <dgm:cxn modelId="{FDCC86F2-A164-46C9-9916-FE10D5D7A920}" type="presOf" srcId="{EA081AEC-D605-4942-AC31-AE710115CC6C}" destId="{FAD8BFD1-F6D2-4B5F-8BCC-AD423949611F}" srcOrd="0" destOrd="0" presId="urn:microsoft.com/office/officeart/2005/8/layout/vList2"/>
    <dgm:cxn modelId="{D1BF4572-596A-4599-A7E9-48C38D452313}" type="presOf" srcId="{3275C2CE-7FC2-4C79-9A57-057E9CB8E57E}" destId="{6A822951-D308-4C13-AAC1-437642261A61}" srcOrd="0" destOrd="0" presId="urn:microsoft.com/office/officeart/2005/8/layout/vList2"/>
    <dgm:cxn modelId="{44D8A624-A5ED-4436-A017-719F8DBB9753}" type="presOf" srcId="{61C57A33-750D-41B2-8736-002E41AB1579}" destId="{48ECD920-9570-424C-B1FD-6FA180F3EAF5}" srcOrd="0" destOrd="0" presId="urn:microsoft.com/office/officeart/2005/8/layout/vList2"/>
    <dgm:cxn modelId="{9F4B4009-D224-46F2-9421-787EDF42B529}" srcId="{F908B15F-8013-4C6F-AE20-0FC56B3786C8}" destId="{B6CA1196-08C2-4CE7-9389-834D1C5BFFA9}" srcOrd="4" destOrd="0" parTransId="{E11A2BCC-5FA7-48AB-AF87-81D4F461D349}" sibTransId="{318EAC43-F6EF-49A7-A207-DAE76745D7C7}"/>
    <dgm:cxn modelId="{26F79F87-D586-4D77-AB6C-32EFCAC91A6F}" type="presOf" srcId="{C4FE3EC8-D3B1-42D4-AAB9-7E5CDC686317}" destId="{B635F873-76A0-491E-9021-1BFA27F77151}" srcOrd="0" destOrd="0" presId="urn:microsoft.com/office/officeart/2005/8/layout/vList2"/>
    <dgm:cxn modelId="{ED3F74E5-C8A6-44AC-A365-7A81D9ECBAD6}" srcId="{F908B15F-8013-4C6F-AE20-0FC56B3786C8}" destId="{EA081AEC-D605-4942-AC31-AE710115CC6C}" srcOrd="3" destOrd="0" parTransId="{0DB59F6A-3FCD-4DE3-8018-70AAC5C35208}" sibTransId="{5B401E1D-1C74-442A-8085-624720BFB5F5}"/>
    <dgm:cxn modelId="{B6FB9EEF-474B-4373-B510-4084D6C256FB}" type="presOf" srcId="{66FF06B3-0846-4E9B-90FC-895C6E4CD1D3}" destId="{D73DA36C-18C2-436E-A299-791BD364014E}" srcOrd="0" destOrd="0" presId="urn:microsoft.com/office/officeart/2005/8/layout/vList2"/>
    <dgm:cxn modelId="{0A532371-9432-4D38-9D5A-BFFD37C350E7}" srcId="{F908B15F-8013-4C6F-AE20-0FC56B3786C8}" destId="{3275C2CE-7FC2-4C79-9A57-057E9CB8E57E}" srcOrd="6" destOrd="0" parTransId="{82A1A6B3-877F-4D42-ABCE-414BC6FA76AE}" sibTransId="{79C90437-1AE0-4F52-9A51-110F6E0E014E}"/>
    <dgm:cxn modelId="{B3A1634F-C648-4585-ADD1-1AC87FB4419F}" srcId="{F908B15F-8013-4C6F-AE20-0FC56B3786C8}" destId="{66FF06B3-0846-4E9B-90FC-895C6E4CD1D3}" srcOrd="1" destOrd="0" parTransId="{904C6F98-CD36-4BC6-B799-C6B0B613B8DB}" sibTransId="{A463B3FA-47CD-4BA9-9DE7-AC9A5724B2D4}"/>
    <dgm:cxn modelId="{F171D88F-01BF-4047-A46F-BD25B2268724}" srcId="{F908B15F-8013-4C6F-AE20-0FC56B3786C8}" destId="{61C57A33-750D-41B2-8736-002E41AB1579}" srcOrd="2" destOrd="0" parTransId="{BF797350-841D-4406-A0B2-79D1DFACAC20}" sibTransId="{50F5E81A-0784-42BB-BC08-1E056E9B93A4}"/>
    <dgm:cxn modelId="{CECDC57E-D5C8-4657-8098-088210093E0B}" type="presParOf" srcId="{AD1E891C-2621-45BF-8F25-C55B1DD48B0F}" destId="{550FE0CE-044A-4DE5-9927-2A3DF9E6386C}" srcOrd="0" destOrd="0" presId="urn:microsoft.com/office/officeart/2005/8/layout/vList2"/>
    <dgm:cxn modelId="{62943C37-0829-4B9C-9D49-0C86B699B590}" type="presParOf" srcId="{AD1E891C-2621-45BF-8F25-C55B1DD48B0F}" destId="{50B74E60-2002-4911-8E74-BED45C16421C}" srcOrd="1" destOrd="0" presId="urn:microsoft.com/office/officeart/2005/8/layout/vList2"/>
    <dgm:cxn modelId="{52FE23A7-FB50-41EF-9179-4F8F43AD69DF}" type="presParOf" srcId="{AD1E891C-2621-45BF-8F25-C55B1DD48B0F}" destId="{D73DA36C-18C2-436E-A299-791BD364014E}" srcOrd="2" destOrd="0" presId="urn:microsoft.com/office/officeart/2005/8/layout/vList2"/>
    <dgm:cxn modelId="{2303D1CD-9310-4ADB-8BBF-312BD8A5DD6D}" type="presParOf" srcId="{AD1E891C-2621-45BF-8F25-C55B1DD48B0F}" destId="{307BF430-1040-4EDC-840D-B3CF5CA26ED1}" srcOrd="3" destOrd="0" presId="urn:microsoft.com/office/officeart/2005/8/layout/vList2"/>
    <dgm:cxn modelId="{E2D7B3A0-9BBA-4CD8-8C22-B1E19BD98086}" type="presParOf" srcId="{AD1E891C-2621-45BF-8F25-C55B1DD48B0F}" destId="{48ECD920-9570-424C-B1FD-6FA180F3EAF5}" srcOrd="4" destOrd="0" presId="urn:microsoft.com/office/officeart/2005/8/layout/vList2"/>
    <dgm:cxn modelId="{58960E40-D4C0-42E0-9B5E-FD659A9A2438}" type="presParOf" srcId="{AD1E891C-2621-45BF-8F25-C55B1DD48B0F}" destId="{A39FA748-38AA-4618-8FFE-914A766E14F0}" srcOrd="5" destOrd="0" presId="urn:microsoft.com/office/officeart/2005/8/layout/vList2"/>
    <dgm:cxn modelId="{DA721760-EDF5-4BBA-ABE5-D61AEF90C21A}" type="presParOf" srcId="{AD1E891C-2621-45BF-8F25-C55B1DD48B0F}" destId="{FAD8BFD1-F6D2-4B5F-8BCC-AD423949611F}" srcOrd="6" destOrd="0" presId="urn:microsoft.com/office/officeart/2005/8/layout/vList2"/>
    <dgm:cxn modelId="{CDEBFB68-EA9F-4929-B4AB-A90557A591BD}" type="presParOf" srcId="{AD1E891C-2621-45BF-8F25-C55B1DD48B0F}" destId="{A9FA754F-DB98-40E1-829E-C711A72E1F94}" srcOrd="7" destOrd="0" presId="urn:microsoft.com/office/officeart/2005/8/layout/vList2"/>
    <dgm:cxn modelId="{D982B937-B3F8-460B-AB2B-4068A8B2CFE3}" type="presParOf" srcId="{AD1E891C-2621-45BF-8F25-C55B1DD48B0F}" destId="{B4D3385A-4C42-42A9-8625-EC487B8B5AF6}" srcOrd="8" destOrd="0" presId="urn:microsoft.com/office/officeart/2005/8/layout/vList2"/>
    <dgm:cxn modelId="{C799F89C-E8ED-46E1-80E1-095D2B045431}" type="presParOf" srcId="{AD1E891C-2621-45BF-8F25-C55B1DD48B0F}" destId="{A3700861-C9AB-439B-8596-1117388C20E7}" srcOrd="9" destOrd="0" presId="urn:microsoft.com/office/officeart/2005/8/layout/vList2"/>
    <dgm:cxn modelId="{EC9BDA00-DA46-4F9C-A42C-60D3DD05A122}" type="presParOf" srcId="{AD1E891C-2621-45BF-8F25-C55B1DD48B0F}" destId="{B635F873-76A0-491E-9021-1BFA27F77151}" srcOrd="10" destOrd="0" presId="urn:microsoft.com/office/officeart/2005/8/layout/vList2"/>
    <dgm:cxn modelId="{3413249D-E079-43FD-ACEB-C427638D885D}" type="presParOf" srcId="{AD1E891C-2621-45BF-8F25-C55B1DD48B0F}" destId="{B3AFBB11-37C7-4B75-AE1E-ACD31CD4B7E4}" srcOrd="11" destOrd="0" presId="urn:microsoft.com/office/officeart/2005/8/layout/vList2"/>
    <dgm:cxn modelId="{EEFE4164-538C-429B-ACF0-E49BA710EEAF}" type="presParOf" srcId="{AD1E891C-2621-45BF-8F25-C55B1DD48B0F}" destId="{6A822951-D308-4C13-AAC1-437642261A6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FE0CE-044A-4DE5-9927-2A3DF9E6386C}">
      <dsp:nvSpPr>
        <dsp:cNvPr id="0" name=""/>
        <dsp:cNvSpPr/>
      </dsp:nvSpPr>
      <dsp:spPr>
        <a:xfrm>
          <a:off x="0" y="40562"/>
          <a:ext cx="10972800"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rPr>
            <a:t>Negativity is the enemy of Servant Leadership</a:t>
          </a:r>
          <a:endParaRPr lang="en-US" sz="2400" kern="1200" dirty="0">
            <a:solidFill>
              <a:schemeClr val="tx1"/>
            </a:solidFill>
          </a:endParaRPr>
        </a:p>
      </dsp:txBody>
      <dsp:txXfrm>
        <a:off x="27415" y="67977"/>
        <a:ext cx="10917970" cy="506770"/>
      </dsp:txXfrm>
    </dsp:sp>
    <dsp:sp modelId="{D73DA36C-18C2-436E-A299-791BD364014E}">
      <dsp:nvSpPr>
        <dsp:cNvPr id="0" name=""/>
        <dsp:cNvSpPr/>
      </dsp:nvSpPr>
      <dsp:spPr>
        <a:xfrm>
          <a:off x="0" y="687735"/>
          <a:ext cx="10972800"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Identify a person in your experience (NOT by name) </a:t>
          </a:r>
          <a:r>
            <a:rPr lang="en-US" sz="2000" b="1" kern="1200" dirty="0">
              <a:solidFill>
                <a:schemeClr val="tx1"/>
              </a:solidFill>
            </a:rPr>
            <a:t>who was </a:t>
          </a:r>
          <a:r>
            <a:rPr lang="en-US" sz="2000" b="1" u="sng" kern="1200" dirty="0">
              <a:solidFill>
                <a:schemeClr val="tx1"/>
              </a:solidFill>
            </a:rPr>
            <a:t>the</a:t>
          </a:r>
          <a:r>
            <a:rPr lang="en-US" sz="2000" b="1" kern="1200" dirty="0">
              <a:solidFill>
                <a:schemeClr val="tx1"/>
              </a:solidFill>
            </a:rPr>
            <a:t> most negative</a:t>
          </a:r>
          <a:endParaRPr lang="en-US" sz="2000" kern="1200" dirty="0">
            <a:solidFill>
              <a:schemeClr val="tx1"/>
            </a:solidFill>
          </a:endParaRPr>
        </a:p>
      </dsp:txBody>
      <dsp:txXfrm>
        <a:off x="27415" y="715150"/>
        <a:ext cx="10917970" cy="506770"/>
      </dsp:txXfrm>
    </dsp:sp>
    <dsp:sp modelId="{48ECD920-9570-424C-B1FD-6FA180F3EAF5}">
      <dsp:nvSpPr>
        <dsp:cNvPr id="0" name=""/>
        <dsp:cNvSpPr/>
      </dsp:nvSpPr>
      <dsp:spPr>
        <a:xfrm>
          <a:off x="0" y="1336562"/>
          <a:ext cx="10972800"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rPr>
            <a:t>Then specify which type they were from the list below</a:t>
          </a:r>
          <a:endParaRPr lang="en-US" sz="1600" kern="1200" dirty="0">
            <a:solidFill>
              <a:schemeClr val="tx1"/>
            </a:solidFill>
          </a:endParaRPr>
        </a:p>
      </dsp:txBody>
      <dsp:txXfrm>
        <a:off x="27415" y="1363977"/>
        <a:ext cx="10917970" cy="506770"/>
      </dsp:txXfrm>
    </dsp:sp>
    <dsp:sp modelId="{FAD8BFD1-F6D2-4B5F-8BCC-AD423949611F}">
      <dsp:nvSpPr>
        <dsp:cNvPr id="0" name=""/>
        <dsp:cNvSpPr/>
      </dsp:nvSpPr>
      <dsp:spPr>
        <a:xfrm>
          <a:off x="0" y="1984562"/>
          <a:ext cx="10972800"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1.       The Resisters--They rail against anything different </a:t>
          </a:r>
          <a:endParaRPr lang="en-US" sz="2400" kern="1200" dirty="0">
            <a:solidFill>
              <a:schemeClr val="tx1"/>
            </a:solidFill>
          </a:endParaRPr>
        </a:p>
      </dsp:txBody>
      <dsp:txXfrm>
        <a:off x="27415" y="2011977"/>
        <a:ext cx="10917970" cy="506770"/>
      </dsp:txXfrm>
    </dsp:sp>
    <dsp:sp modelId="{B4D3385A-4C42-42A9-8625-EC487B8B5AF6}">
      <dsp:nvSpPr>
        <dsp:cNvPr id="0" name=""/>
        <dsp:cNvSpPr/>
      </dsp:nvSpPr>
      <dsp:spPr>
        <a:xfrm>
          <a:off x="0" y="2632562"/>
          <a:ext cx="10972800"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2.       The Wobbly —</a:t>
          </a:r>
          <a:r>
            <a:rPr lang="en-US" sz="2000" b="1" kern="1200" dirty="0">
              <a:solidFill>
                <a:schemeClr val="tx1"/>
              </a:solidFill>
            </a:rPr>
            <a:t>They are constantly shifting moods and expect others to adjust to them </a:t>
          </a:r>
          <a:endParaRPr lang="en-US" sz="2400" kern="1200" dirty="0">
            <a:solidFill>
              <a:schemeClr val="tx1"/>
            </a:solidFill>
          </a:endParaRPr>
        </a:p>
      </dsp:txBody>
      <dsp:txXfrm>
        <a:off x="27415" y="2659977"/>
        <a:ext cx="10917970" cy="506770"/>
      </dsp:txXfrm>
    </dsp:sp>
    <dsp:sp modelId="{B635F873-76A0-491E-9021-1BFA27F77151}">
      <dsp:nvSpPr>
        <dsp:cNvPr id="0" name=""/>
        <dsp:cNvSpPr/>
      </dsp:nvSpPr>
      <dsp:spPr>
        <a:xfrm>
          <a:off x="0" y="3280562"/>
          <a:ext cx="10972800"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3.       The Gossipers--They spread rumors and tell inappropriate personal tidbits  </a:t>
          </a:r>
          <a:endParaRPr lang="en-US" sz="2400" kern="1200" dirty="0">
            <a:solidFill>
              <a:schemeClr val="tx1"/>
            </a:solidFill>
          </a:endParaRPr>
        </a:p>
      </dsp:txBody>
      <dsp:txXfrm>
        <a:off x="27415" y="3307977"/>
        <a:ext cx="10917970" cy="506770"/>
      </dsp:txXfrm>
    </dsp:sp>
    <dsp:sp modelId="{6A822951-D308-4C13-AAC1-437642261A61}">
      <dsp:nvSpPr>
        <dsp:cNvPr id="0" name=""/>
        <dsp:cNvSpPr/>
      </dsp:nvSpPr>
      <dsp:spPr>
        <a:xfrm>
          <a:off x="0" y="3928562"/>
          <a:ext cx="10972800"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4.       The Blamers—They are constantly blaming others. </a:t>
          </a:r>
          <a:endParaRPr lang="en-US" sz="2400" kern="1200" dirty="0">
            <a:solidFill>
              <a:schemeClr val="tx1"/>
            </a:solidFill>
          </a:endParaRPr>
        </a:p>
      </dsp:txBody>
      <dsp:txXfrm>
        <a:off x="27415" y="3955977"/>
        <a:ext cx="10917970" cy="5067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E673A-4947-42D0-8B9C-4286A43C605F}" type="datetimeFigureOut">
              <a:rPr lang="en-ZA" smtClean="0"/>
              <a:t>2017/01/22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DA892-39FE-44EA-92BB-BC3DE9D42CFB}" type="slidenum">
              <a:rPr lang="en-ZA" smtClean="0"/>
              <a:t>‹#›</a:t>
            </a:fld>
            <a:endParaRPr lang="en-ZA"/>
          </a:p>
        </p:txBody>
      </p:sp>
    </p:spTree>
    <p:extLst>
      <p:ext uri="{BB962C8B-B14F-4D97-AF65-F5344CB8AC3E}">
        <p14:creationId xmlns:p14="http://schemas.microsoft.com/office/powerpoint/2010/main" val="246774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6213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a:t>Speaking Notes:</a:t>
            </a:r>
          </a:p>
          <a:p>
            <a:pPr eaLnBrk="1" hangingPunct="1">
              <a:defRPr/>
            </a:pPr>
            <a:endParaRPr lang="en-US" dirty="0"/>
          </a:p>
          <a:p>
            <a:pPr eaLnBrk="1" hangingPunct="1">
              <a:defRPr/>
            </a:pPr>
            <a:r>
              <a:rPr lang="en-US" dirty="0"/>
              <a:t>References:</a:t>
            </a:r>
          </a:p>
          <a:p>
            <a:pPr marL="228600" indent="-228600" eaLnBrk="1" hangingPunct="1">
              <a:buFontTx/>
              <a:buAutoNum type="arabicPeriod"/>
              <a:defRPr/>
            </a:pPr>
            <a:r>
              <a:rPr lang="en-US" dirty="0"/>
              <a:t>Adapted from Brewer (as cited by Hansel), Spears, Greenleaf and Hunter</a:t>
            </a:r>
          </a:p>
          <a:p>
            <a:pPr marL="228600" indent="-228600" eaLnBrk="1" hangingPunct="1">
              <a:buFontTx/>
              <a:buAutoNum type="arabicPeriod"/>
              <a:defRPr/>
            </a:pPr>
            <a:endParaRPr lang="en-US" dirty="0"/>
          </a:p>
        </p:txBody>
      </p:sp>
      <p:sp>
        <p:nvSpPr>
          <p:cNvPr id="655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BDB5D1-2C61-41FF-8929-1863CC3E8A8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000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4"/>
          <p:cNvSpPr>
            <a:spLocks noGrp="1" noChangeArrowheads="1"/>
          </p:cNvSpPr>
          <p:nvPr>
            <p:ph type="ftr" sz="quarter" idx="10"/>
          </p:nvPr>
        </p:nvSpPr>
        <p:spPr>
          <a:ln/>
        </p:spPr>
        <p:txBody>
          <a:bodyPr/>
          <a:lstStyle>
            <a:lvl1pPr>
              <a:defRPr/>
            </a:lvl1pPr>
          </a:lstStyle>
          <a:p>
            <a:pPr>
              <a:defRPr/>
            </a:pPr>
            <a:r>
              <a:rPr lang="en-GB"/>
              <a:t>Hope Africa - Christian Leadership and Management </a:t>
            </a:r>
          </a:p>
        </p:txBody>
      </p:sp>
      <p:sp>
        <p:nvSpPr>
          <p:cNvPr id="3" name="Rectangle 25"/>
          <p:cNvSpPr>
            <a:spLocks noGrp="1" noChangeArrowheads="1"/>
          </p:cNvSpPr>
          <p:nvPr>
            <p:ph type="sldNum" sz="quarter" idx="11"/>
          </p:nvPr>
        </p:nvSpPr>
        <p:spPr>
          <a:ln/>
        </p:spPr>
        <p:txBody>
          <a:bodyPr/>
          <a:lstStyle>
            <a:lvl1pPr>
              <a:defRPr/>
            </a:lvl1pPr>
          </a:lstStyle>
          <a:p>
            <a:fld id="{B6953D43-3847-4383-ADEB-AB7AA27014A2}" type="slidenum">
              <a:rPr lang="en-GB" altLang="en-US"/>
              <a:pPr/>
              <a:t>‹#›</a:t>
            </a:fld>
            <a:endParaRPr lang="en-GB" altLang="en-US"/>
          </a:p>
        </p:txBody>
      </p:sp>
    </p:spTree>
    <p:extLst>
      <p:ext uri="{BB962C8B-B14F-4D97-AF65-F5344CB8AC3E}">
        <p14:creationId xmlns:p14="http://schemas.microsoft.com/office/powerpoint/2010/main" val="182370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36537C4-8EA4-404C-A88D-5027A931DA3B}" type="slidenum">
              <a:rPr lang="en-US" altLang="en-US"/>
              <a:pPr/>
              <a:t>‹#›</a:t>
            </a:fld>
            <a:endParaRPr lang="en-US" altLang="en-US"/>
          </a:p>
        </p:txBody>
      </p:sp>
    </p:spTree>
    <p:extLst>
      <p:ext uri="{BB962C8B-B14F-4D97-AF65-F5344CB8AC3E}">
        <p14:creationId xmlns:p14="http://schemas.microsoft.com/office/powerpoint/2010/main" val="2404533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5B41F4A-8A03-4BB3-8737-B93043AAF981}" type="slidenum">
              <a:rPr lang="en-US" altLang="en-US"/>
              <a:pPr/>
              <a:t>‹#›</a:t>
            </a:fld>
            <a:endParaRPr lang="en-US" altLang="en-US"/>
          </a:p>
        </p:txBody>
      </p:sp>
    </p:spTree>
    <p:extLst>
      <p:ext uri="{BB962C8B-B14F-4D97-AF65-F5344CB8AC3E}">
        <p14:creationId xmlns:p14="http://schemas.microsoft.com/office/powerpoint/2010/main" val="260602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EBF7FF1-9148-4952-B866-F9B85E1D7081}" type="slidenum">
              <a:rPr lang="en-US" altLang="en-US"/>
              <a:pPr/>
              <a:t>‹#›</a:t>
            </a:fld>
            <a:endParaRPr lang="en-US" altLang="en-US"/>
          </a:p>
        </p:txBody>
      </p:sp>
    </p:spTree>
    <p:extLst>
      <p:ext uri="{BB962C8B-B14F-4D97-AF65-F5344CB8AC3E}">
        <p14:creationId xmlns:p14="http://schemas.microsoft.com/office/powerpoint/2010/main" val="3344848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42E73AD-1072-4806-A3C4-6FD35C0C4954}" type="slidenum">
              <a:rPr lang="en-US" altLang="en-US"/>
              <a:pPr/>
              <a:t>‹#›</a:t>
            </a:fld>
            <a:endParaRPr lang="en-US" altLang="en-US"/>
          </a:p>
        </p:txBody>
      </p:sp>
    </p:spTree>
    <p:extLst>
      <p:ext uri="{BB962C8B-B14F-4D97-AF65-F5344CB8AC3E}">
        <p14:creationId xmlns:p14="http://schemas.microsoft.com/office/powerpoint/2010/main" val="4087780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12D1479-726E-4A7A-80F1-345B422F9A84}" type="slidenum">
              <a:rPr lang="en-US" altLang="en-US"/>
              <a:pPr/>
              <a:t>‹#›</a:t>
            </a:fld>
            <a:endParaRPr lang="en-US" altLang="en-US"/>
          </a:p>
        </p:txBody>
      </p:sp>
    </p:spTree>
    <p:extLst>
      <p:ext uri="{BB962C8B-B14F-4D97-AF65-F5344CB8AC3E}">
        <p14:creationId xmlns:p14="http://schemas.microsoft.com/office/powerpoint/2010/main" val="3287991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381000"/>
            <a:ext cx="25908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381000"/>
            <a:ext cx="75692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EB0DC67-4D31-4286-B775-482021FA7C94}" type="slidenum">
              <a:rPr lang="en-US" altLang="en-US"/>
              <a:pPr/>
              <a:t>‹#›</a:t>
            </a:fld>
            <a:endParaRPr lang="en-US" altLang="en-US"/>
          </a:p>
        </p:txBody>
      </p:sp>
    </p:spTree>
    <p:extLst>
      <p:ext uri="{BB962C8B-B14F-4D97-AF65-F5344CB8AC3E}">
        <p14:creationId xmlns:p14="http://schemas.microsoft.com/office/powerpoint/2010/main" val="103610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B7E4F-5565-4CCD-B5BB-CA90FF24F359}" type="datetime1">
              <a:rPr lang="en-US" smtClean="0">
                <a:solidFill>
                  <a:srgbClr val="465E9C"/>
                </a:solidFill>
              </a:rPr>
              <a:pPr/>
              <a:t>1/22/2017</a:t>
            </a:fld>
            <a:endParaRPr lang="en-US" dirty="0">
              <a:solidFill>
                <a:srgbClr val="465E9C"/>
              </a:solidFill>
            </a:endParaRPr>
          </a:p>
        </p:txBody>
      </p:sp>
      <p:sp>
        <p:nvSpPr>
          <p:cNvPr id="5" name="Footer Placeholder 4"/>
          <p:cNvSpPr>
            <a:spLocks noGrp="1"/>
          </p:cNvSpPr>
          <p:nvPr>
            <p:ph type="ftr" sz="quarter" idx="11"/>
          </p:nvPr>
        </p:nvSpPr>
        <p:spPr/>
        <p:txBody>
          <a:bodyPr/>
          <a:lstStyle/>
          <a:p>
            <a:r>
              <a:rPr lang="en-US" dirty="0">
                <a:solidFill>
                  <a:srgbClr val="465E9C"/>
                </a:solidFill>
              </a:rPr>
              <a:t>.</a:t>
            </a:r>
          </a:p>
        </p:txBody>
      </p:sp>
      <p:sp>
        <p:nvSpPr>
          <p:cNvPr id="6" name="Slide Number Placeholder 5"/>
          <p:cNvSpPr>
            <a:spLocks noGrp="1"/>
          </p:cNvSpPr>
          <p:nvPr>
            <p:ph type="sldNum" sz="quarter" idx="12"/>
          </p:nvPr>
        </p:nvSpPr>
        <p:spPr/>
        <p:txBody>
          <a:bodyPr/>
          <a:lstStyle/>
          <a:p>
            <a:fld id="{5DC8B179-68B6-472F-86CC-34DC35BC591E}" type="slidenum">
              <a:rPr lang="en-US" smtClean="0"/>
              <a:pPr/>
              <a:t>‹#›</a:t>
            </a:fld>
            <a:endParaRPr lang="en-US" dirty="0"/>
          </a:p>
        </p:txBody>
      </p:sp>
    </p:spTree>
    <p:extLst>
      <p:ext uri="{BB962C8B-B14F-4D97-AF65-F5344CB8AC3E}">
        <p14:creationId xmlns:p14="http://schemas.microsoft.com/office/powerpoint/2010/main" val="290597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D4D6B6-03B9-48AE-87AD-5B52A505A8D2}" type="datetime1">
              <a:rPr lang="en-US" smtClean="0">
                <a:solidFill>
                  <a:srgbClr val="465E9C"/>
                </a:solidFill>
              </a:rPr>
              <a:pPr/>
              <a:t>1/22/2017</a:t>
            </a:fld>
            <a:endParaRPr lang="en-US" dirty="0">
              <a:solidFill>
                <a:srgbClr val="465E9C"/>
              </a:solidFill>
            </a:endParaRPr>
          </a:p>
        </p:txBody>
      </p:sp>
      <p:sp>
        <p:nvSpPr>
          <p:cNvPr id="4" name="Footer Placeholder 3"/>
          <p:cNvSpPr>
            <a:spLocks noGrp="1"/>
          </p:cNvSpPr>
          <p:nvPr>
            <p:ph type="ftr" sz="quarter" idx="11"/>
          </p:nvPr>
        </p:nvSpPr>
        <p:spPr/>
        <p:txBody>
          <a:bodyPr/>
          <a:lstStyle/>
          <a:p>
            <a:r>
              <a:rPr lang="en-US" dirty="0">
                <a:solidFill>
                  <a:srgbClr val="465E9C"/>
                </a:solidFill>
              </a:rPr>
              <a:t>.</a:t>
            </a:r>
          </a:p>
        </p:txBody>
      </p:sp>
      <p:sp>
        <p:nvSpPr>
          <p:cNvPr id="5" name="Slide Number Placeholder 4"/>
          <p:cNvSpPr>
            <a:spLocks noGrp="1"/>
          </p:cNvSpPr>
          <p:nvPr>
            <p:ph type="sldNum" sz="quarter" idx="12"/>
          </p:nvPr>
        </p:nvSpPr>
        <p:spPr/>
        <p:txBody>
          <a:bodyPr/>
          <a:lstStyle/>
          <a:p>
            <a:fld id="{5DC8B179-68B6-472F-86CC-34DC35BC591E}" type="slidenum">
              <a:rPr lang="en-US" smtClean="0"/>
              <a:pPr/>
              <a:t>‹#›</a:t>
            </a:fld>
            <a:endParaRPr lang="en-US" dirty="0"/>
          </a:p>
        </p:txBody>
      </p:sp>
    </p:spTree>
    <p:extLst>
      <p:ext uri="{BB962C8B-B14F-4D97-AF65-F5344CB8AC3E}">
        <p14:creationId xmlns:p14="http://schemas.microsoft.com/office/powerpoint/2010/main" val="82735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5E3462-9F19-4F6D-B9B9-2CC0CC573D6C}" type="datetime1">
              <a:rPr lang="en-US" smtClean="0">
                <a:solidFill>
                  <a:srgbClr val="465E9C"/>
                </a:solidFill>
              </a:rPr>
              <a:pPr/>
              <a:t>1/22/2017</a:t>
            </a:fld>
            <a:endParaRPr lang="en-US" dirty="0">
              <a:solidFill>
                <a:srgbClr val="465E9C"/>
              </a:solidFill>
            </a:endParaRPr>
          </a:p>
        </p:txBody>
      </p:sp>
      <p:sp>
        <p:nvSpPr>
          <p:cNvPr id="8" name="Footer Placeholder 7"/>
          <p:cNvSpPr>
            <a:spLocks noGrp="1"/>
          </p:cNvSpPr>
          <p:nvPr>
            <p:ph type="ftr" sz="quarter" idx="11"/>
          </p:nvPr>
        </p:nvSpPr>
        <p:spPr/>
        <p:txBody>
          <a:bodyPr/>
          <a:lstStyle/>
          <a:p>
            <a:r>
              <a:rPr lang="en-US" dirty="0">
                <a:solidFill>
                  <a:srgbClr val="465E9C"/>
                </a:solidFill>
              </a:rPr>
              <a:t>.</a:t>
            </a:r>
          </a:p>
        </p:txBody>
      </p:sp>
      <p:sp>
        <p:nvSpPr>
          <p:cNvPr id="9" name="Slide Number Placeholder 8"/>
          <p:cNvSpPr>
            <a:spLocks noGrp="1"/>
          </p:cNvSpPr>
          <p:nvPr>
            <p:ph type="sldNum" sz="quarter" idx="12"/>
          </p:nvPr>
        </p:nvSpPr>
        <p:spPr/>
        <p:txBody>
          <a:bodyPr/>
          <a:lstStyle/>
          <a:p>
            <a:fld id="{5DC8B179-68B6-472F-86CC-34DC35BC591E}" type="slidenum">
              <a:rPr lang="en-US" smtClean="0"/>
              <a:pPr/>
              <a:t>‹#›</a:t>
            </a:fld>
            <a:endParaRPr lang="en-US" dirty="0"/>
          </a:p>
        </p:txBody>
      </p:sp>
    </p:spTree>
    <p:extLst>
      <p:ext uri="{BB962C8B-B14F-4D97-AF65-F5344CB8AC3E}">
        <p14:creationId xmlns:p14="http://schemas.microsoft.com/office/powerpoint/2010/main" val="95077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12800" y="144464"/>
            <a:ext cx="10972800" cy="1311275"/>
          </a:xfrm>
        </p:spPr>
        <p:txBody>
          <a:bodyPr/>
          <a:lstStyle>
            <a:lvl1pPr>
              <a:defRPr sz="4000"/>
            </a:lvl1pPr>
          </a:lstStyle>
          <a:p>
            <a:r>
              <a:rPr lang="en-US"/>
              <a:t>Click to edit Master title style</a:t>
            </a:r>
          </a:p>
        </p:txBody>
      </p:sp>
      <p:sp>
        <p:nvSpPr>
          <p:cNvPr id="3075" name="Rectangle 3"/>
          <p:cNvSpPr>
            <a:spLocks noGrp="1" noChangeArrowheads="1"/>
          </p:cNvSpPr>
          <p:nvPr>
            <p:ph type="subTitle" idx="1"/>
          </p:nvPr>
        </p:nvSpPr>
        <p:spPr>
          <a:xfrm>
            <a:off x="812800" y="1371600"/>
            <a:ext cx="10972800" cy="533400"/>
          </a:xfrm>
        </p:spPr>
        <p:txBody>
          <a:bodyPr/>
          <a:lstStyle>
            <a:lvl1pPr marL="0" indent="0">
              <a:buFontTx/>
              <a:buNone/>
              <a:defRPr sz="2800"/>
            </a:lvl1pPr>
          </a:lstStyle>
          <a:p>
            <a:r>
              <a:rPr lang="en-US"/>
              <a:t>Click to edit Master subtitle style</a:t>
            </a:r>
          </a:p>
        </p:txBody>
      </p:sp>
      <p:sp>
        <p:nvSpPr>
          <p:cNvPr id="4" name="Rectangle 4"/>
          <p:cNvSpPr>
            <a:spLocks noGrp="1" noChangeArrowheads="1"/>
          </p:cNvSpPr>
          <p:nvPr>
            <p:ph type="dt" sz="half" idx="10"/>
          </p:nvPr>
        </p:nvSpPr>
        <p:spPr>
          <a:xfrm>
            <a:off x="508000" y="6324600"/>
            <a:ext cx="2336800" cy="3048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49600" y="6324600"/>
            <a:ext cx="5791200" cy="3048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347200" y="6324600"/>
            <a:ext cx="2540000" cy="304800"/>
          </a:xfrm>
        </p:spPr>
        <p:txBody>
          <a:bodyPr/>
          <a:lstStyle>
            <a:lvl1pPr>
              <a:defRPr/>
            </a:lvl1pPr>
          </a:lstStyle>
          <a:p>
            <a:fld id="{1EBD8D3F-A788-4CF5-BAEA-904025A0B445}" type="slidenum">
              <a:rPr lang="en-US" altLang="en-US"/>
              <a:pPr/>
              <a:t>‹#›</a:t>
            </a:fld>
            <a:endParaRPr lang="en-US" altLang="en-US"/>
          </a:p>
        </p:txBody>
      </p:sp>
    </p:spTree>
    <p:extLst>
      <p:ext uri="{BB962C8B-B14F-4D97-AF65-F5344CB8AC3E}">
        <p14:creationId xmlns:p14="http://schemas.microsoft.com/office/powerpoint/2010/main" val="343037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4E3EBC-752A-47CB-8E9D-3FACEC786246}" type="slidenum">
              <a:rPr lang="en-US" altLang="en-US"/>
              <a:pPr/>
              <a:t>‹#›</a:t>
            </a:fld>
            <a:endParaRPr lang="en-US" altLang="en-US"/>
          </a:p>
        </p:txBody>
      </p:sp>
    </p:spTree>
    <p:extLst>
      <p:ext uri="{BB962C8B-B14F-4D97-AF65-F5344CB8AC3E}">
        <p14:creationId xmlns:p14="http://schemas.microsoft.com/office/powerpoint/2010/main" val="28234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89714A-FB00-4FAE-875D-9B72C9B42679}" type="slidenum">
              <a:rPr lang="en-US" altLang="en-US"/>
              <a:pPr/>
              <a:t>‹#›</a:t>
            </a:fld>
            <a:endParaRPr lang="en-US" altLang="en-US"/>
          </a:p>
        </p:txBody>
      </p:sp>
    </p:spTree>
    <p:extLst>
      <p:ext uri="{BB962C8B-B14F-4D97-AF65-F5344CB8AC3E}">
        <p14:creationId xmlns:p14="http://schemas.microsoft.com/office/powerpoint/2010/main" val="202726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524000"/>
            <a:ext cx="508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524000"/>
            <a:ext cx="508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0C0B63F-4240-4A32-9CAA-82A4EA5E099A}" type="slidenum">
              <a:rPr lang="en-US" altLang="en-US"/>
              <a:pPr/>
              <a:t>‹#›</a:t>
            </a:fld>
            <a:endParaRPr lang="en-US" altLang="en-US"/>
          </a:p>
        </p:txBody>
      </p:sp>
    </p:spTree>
    <p:extLst>
      <p:ext uri="{BB962C8B-B14F-4D97-AF65-F5344CB8AC3E}">
        <p14:creationId xmlns:p14="http://schemas.microsoft.com/office/powerpoint/2010/main" val="419320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4261405-6D9C-4728-B698-4BB1E8C3CC64}" type="slidenum">
              <a:rPr lang="en-US" altLang="en-US"/>
              <a:pPr/>
              <a:t>‹#›</a:t>
            </a:fld>
            <a:endParaRPr lang="en-US" altLang="en-US"/>
          </a:p>
        </p:txBody>
      </p:sp>
    </p:spTree>
    <p:extLst>
      <p:ext uri="{BB962C8B-B14F-4D97-AF65-F5344CB8AC3E}">
        <p14:creationId xmlns:p14="http://schemas.microsoft.com/office/powerpoint/2010/main" val="1887090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934200"/>
            <a:chOff x="0" y="0"/>
            <a:chExt cx="5760" cy="4368"/>
          </a:xfrm>
        </p:grpSpPr>
        <p:sp>
          <p:nvSpPr>
            <p:cNvPr id="1741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sz="1800"/>
            </a:p>
          </p:txBody>
        </p:sp>
        <p:sp>
          <p:nvSpPr>
            <p:cNvPr id="1032"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sz="1800"/>
            </a:p>
          </p:txBody>
        </p:sp>
        <p:sp>
          <p:nvSpPr>
            <p:cNvPr id="1033"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sz="1800"/>
            </a:p>
          </p:txBody>
        </p:sp>
        <p:sp>
          <p:nvSpPr>
            <p:cNvPr id="1034"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sz="1800"/>
            </a:p>
          </p:txBody>
        </p:sp>
        <p:sp>
          <p:nvSpPr>
            <p:cNvPr id="1035"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sz="1800"/>
            </a:p>
          </p:txBody>
        </p:sp>
        <p:sp>
          <p:nvSpPr>
            <p:cNvPr id="1036"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sz="1800"/>
            </a:p>
          </p:txBody>
        </p:sp>
        <p:sp>
          <p:nvSpPr>
            <p:cNvPr id="1037"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sz="1800"/>
            </a:p>
          </p:txBody>
        </p:sp>
        <p:sp>
          <p:nvSpPr>
            <p:cNvPr id="1038"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sz="1800"/>
            </a:p>
          </p:txBody>
        </p:sp>
        <p:sp>
          <p:nvSpPr>
            <p:cNvPr id="1039"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sz="1800"/>
            </a:p>
          </p:txBody>
        </p:sp>
        <p:sp>
          <p:nvSpPr>
            <p:cNvPr id="1040"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1800"/>
            </a:p>
          </p:txBody>
        </p:sp>
        <p:sp>
          <p:nvSpPr>
            <p:cNvPr id="1041"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1800"/>
            </a:p>
          </p:txBody>
        </p:sp>
        <p:sp>
          <p:nvSpPr>
            <p:cNvPr id="1742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sz="1800"/>
            </a:p>
          </p:txBody>
        </p:sp>
        <p:sp>
          <p:nvSpPr>
            <p:cNvPr id="1742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sz="1800"/>
            </a:p>
          </p:txBody>
        </p:sp>
        <p:sp>
          <p:nvSpPr>
            <p:cNvPr id="1742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sz="1800"/>
            </a:p>
          </p:txBody>
        </p:sp>
        <p:sp>
          <p:nvSpPr>
            <p:cNvPr id="1045"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sz="1800"/>
            </a:p>
          </p:txBody>
        </p:sp>
        <p:sp>
          <p:nvSpPr>
            <p:cNvPr id="1046"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sz="1800"/>
            </a:p>
          </p:txBody>
        </p:sp>
        <p:sp>
          <p:nvSpPr>
            <p:cNvPr id="1742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sz="1800"/>
            </a:p>
          </p:txBody>
        </p:sp>
        <p:sp>
          <p:nvSpPr>
            <p:cNvPr id="1048"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sz="1800"/>
            </a:p>
          </p:txBody>
        </p:sp>
      </p:grpSp>
      <p:sp>
        <p:nvSpPr>
          <p:cNvPr id="17429" name="Rectangle 21"/>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7430" name="Rectangle 22"/>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432" name="Rectangle 24"/>
          <p:cNvSpPr>
            <a:spLocks noGrp="1" noChangeArrowheads="1"/>
          </p:cNvSpPr>
          <p:nvPr>
            <p:ph type="ftr" sz="quarter" idx="3"/>
          </p:nvPr>
        </p:nvSpPr>
        <p:spPr bwMode="auto">
          <a:xfrm>
            <a:off x="1102784" y="6248400"/>
            <a:ext cx="6923616"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FFFFFF"/>
                  </a:outerShdw>
                </a:effectLst>
              </a:defRPr>
            </a:lvl1pPr>
          </a:lstStyle>
          <a:p>
            <a:pPr>
              <a:defRPr/>
            </a:pPr>
            <a:r>
              <a:rPr lang="en-GB"/>
              <a:t>Hope Africa - Christian Leadership and Management </a:t>
            </a:r>
          </a:p>
        </p:txBody>
      </p:sp>
      <p:sp>
        <p:nvSpPr>
          <p:cNvPr id="17433" name="Rectangle 25"/>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FFFFFF"/>
                  </a:outerShdw>
                </a:effectLst>
              </a:defRPr>
            </a:lvl1pPr>
          </a:lstStyle>
          <a:p>
            <a:fld id="{B16B1C6B-629E-4546-83DF-4C96F3020DB9}" type="slidenum">
              <a:rPr lang="en-GB" altLang="en-US"/>
              <a:pPr/>
              <a:t>‹#›</a:t>
            </a:fld>
            <a:endParaRPr lang="en-GB" altLang="en-US"/>
          </a:p>
        </p:txBody>
      </p:sp>
    </p:spTree>
    <p:extLst>
      <p:ext uri="{BB962C8B-B14F-4D97-AF65-F5344CB8AC3E}">
        <p14:creationId xmlns:p14="http://schemas.microsoft.com/office/powerpoint/2010/main" val="4084095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381000"/>
            <a:ext cx="1036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016000" y="1524000"/>
            <a:ext cx="1036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556000" y="6324600"/>
            <a:ext cx="172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5486400" y="63246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9550400" y="6324600"/>
            <a:ext cx="172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6D4DB15B-AC1E-45E0-B41D-8338390A1A65}" type="slidenum">
              <a:rPr lang="en-US" altLang="en-US"/>
              <a:pPr/>
              <a:t>‹#›</a:t>
            </a:fld>
            <a:endParaRPr lang="en-US" altLang="en-US"/>
          </a:p>
        </p:txBody>
      </p:sp>
    </p:spTree>
    <p:extLst>
      <p:ext uri="{BB962C8B-B14F-4D97-AF65-F5344CB8AC3E}">
        <p14:creationId xmlns:p14="http://schemas.microsoft.com/office/powerpoint/2010/main" val="84909960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953D43-3847-4383-ADEB-AB7AA27014A2}" type="slidenum">
              <a:rPr lang="en-GB" altLang="en-US" smtClean="0"/>
              <a:pPr/>
              <a:t>1</a:t>
            </a:fld>
            <a:endParaRPr lang="en-GB" altLang="en-US"/>
          </a:p>
        </p:txBody>
      </p:sp>
      <p:sp>
        <p:nvSpPr>
          <p:cNvPr id="2" name="Rectangle 1"/>
          <p:cNvSpPr/>
          <p:nvPr/>
        </p:nvSpPr>
        <p:spPr>
          <a:xfrm>
            <a:off x="2657163" y="2379707"/>
            <a:ext cx="6696222" cy="1631216"/>
          </a:xfrm>
          <a:prstGeom prst="rect">
            <a:avLst/>
          </a:prstGeom>
        </p:spPr>
        <p:txBody>
          <a:bodyPr wrap="square">
            <a:spAutoFit/>
          </a:bodyPr>
          <a:lstStyle/>
          <a:p>
            <a:pPr algn="ctr">
              <a:defRPr/>
            </a:pPr>
            <a:r>
              <a:rPr lang="en-ZA" sz="6000" b="1" kern="0" dirty="0">
                <a:solidFill>
                  <a:srgbClr val="A26D18"/>
                </a:solidFill>
                <a:effectLst>
                  <a:outerShdw blurRad="38100" dist="38100" dir="2700000" algn="tl">
                    <a:srgbClr val="000000"/>
                  </a:outerShdw>
                </a:effectLst>
                <a:latin typeface="Times New Roman"/>
              </a:rPr>
              <a:t>Servant Leadership</a:t>
            </a:r>
            <a:br>
              <a:rPr lang="en-ZA" sz="4000" b="1" kern="0" dirty="0">
                <a:solidFill>
                  <a:srgbClr val="A26D18"/>
                </a:solidFill>
                <a:effectLst>
                  <a:outerShdw blurRad="38100" dist="38100" dir="2700000" algn="tl">
                    <a:srgbClr val="000000"/>
                  </a:outerShdw>
                </a:effectLst>
                <a:latin typeface="Times New Roman"/>
              </a:rPr>
            </a:br>
            <a:endParaRPr lang="en-ZA" sz="4000" b="1" kern="0" dirty="0">
              <a:solidFill>
                <a:srgbClr val="A26D18"/>
              </a:solidFill>
              <a:effectLst>
                <a:outerShdw blurRad="38100" dist="38100" dir="2700000" algn="tl">
                  <a:srgbClr val="000000"/>
                </a:outerShdw>
              </a:effectLst>
              <a:latin typeface="Times New Roman"/>
            </a:endParaRPr>
          </a:p>
        </p:txBody>
      </p:sp>
      <p:pic>
        <p:nvPicPr>
          <p:cNvPr id="6" name="Picture 5"/>
          <p:cNvPicPr>
            <a:picLocks noChangeAspect="1"/>
          </p:cNvPicPr>
          <p:nvPr/>
        </p:nvPicPr>
        <p:blipFill>
          <a:blip r:embed="rId2"/>
          <a:stretch>
            <a:fillRect/>
          </a:stretch>
        </p:blipFill>
        <p:spPr>
          <a:xfrm>
            <a:off x="0" y="-1"/>
            <a:ext cx="751315" cy="6957391"/>
          </a:xfrm>
          <a:prstGeom prst="rect">
            <a:avLst/>
          </a:prstGeom>
        </p:spPr>
      </p:pic>
    </p:spTree>
    <p:extLst>
      <p:ext uri="{BB962C8B-B14F-4D97-AF65-F5344CB8AC3E}">
        <p14:creationId xmlns:p14="http://schemas.microsoft.com/office/powerpoint/2010/main" val="3755391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t>Leadership Pyramid</a:t>
            </a:r>
            <a:endParaRPr lang="en-US" dirty="0"/>
          </a:p>
        </p:txBody>
      </p:sp>
      <p:sp>
        <p:nvSpPr>
          <p:cNvPr id="3" name="Footer Placeholder 2"/>
          <p:cNvSpPr>
            <a:spLocks noGrp="1"/>
          </p:cNvSpPr>
          <p:nvPr>
            <p:ph type="ftr" sz="quarter" idx="11"/>
          </p:nvPr>
        </p:nvSpPr>
        <p:spPr/>
        <p:txBody>
          <a:bodyPr/>
          <a:lstStyle/>
          <a:p>
            <a:r>
              <a:rPr lang="en-US"/>
              <a:t>.</a:t>
            </a:r>
            <a:endParaRPr lang="en-US" dirty="0"/>
          </a:p>
        </p:txBody>
      </p:sp>
      <p:sp>
        <p:nvSpPr>
          <p:cNvPr id="2" name="Slide Number Placeholder 1"/>
          <p:cNvSpPr>
            <a:spLocks noGrp="1"/>
          </p:cNvSpPr>
          <p:nvPr>
            <p:ph type="sldNum" sz="quarter" idx="12"/>
          </p:nvPr>
        </p:nvSpPr>
        <p:spPr/>
        <p:txBody>
          <a:bodyPr/>
          <a:lstStyle/>
          <a:p>
            <a:fld id="{AFD3CFA2-654C-4D9B-98D3-FE2DC58DC48A}" type="slidenum">
              <a:rPr lang="en-US" smtClean="0"/>
              <a:pPr/>
              <a:t>10</a:t>
            </a:fld>
            <a:endParaRPr lang="en-US"/>
          </a:p>
        </p:txBody>
      </p:sp>
      <p:grpSp>
        <p:nvGrpSpPr>
          <p:cNvPr id="53251" name="Group 3"/>
          <p:cNvGrpSpPr>
            <a:grpSpLocks/>
          </p:cNvGrpSpPr>
          <p:nvPr/>
        </p:nvGrpSpPr>
        <p:grpSpPr bwMode="auto">
          <a:xfrm rot="10800000">
            <a:off x="5181600" y="2431118"/>
            <a:ext cx="4191000" cy="3280241"/>
            <a:chOff x="1248" y="240"/>
            <a:chExt cx="4176" cy="3604"/>
          </a:xfrm>
        </p:grpSpPr>
        <p:sp>
          <p:nvSpPr>
            <p:cNvPr id="68629" name="Pyr1"/>
            <p:cNvSpPr>
              <a:spLocks noEditPoints="1" noChangeArrowheads="1"/>
            </p:cNvSpPr>
            <p:nvPr/>
          </p:nvSpPr>
          <p:spPr bwMode="auto">
            <a:xfrm>
              <a:off x="2873" y="240"/>
              <a:ext cx="936" cy="7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pPr>
                <a:defRPr/>
              </a:pPr>
              <a:endParaRPr lang="en-US">
                <a:solidFill>
                  <a:srgbClr val="2F2B20"/>
                </a:solidFill>
              </a:endParaRPr>
            </a:p>
          </p:txBody>
        </p:sp>
        <p:sp>
          <p:nvSpPr>
            <p:cNvPr id="68630" name="Pyr2"/>
            <p:cNvSpPr>
              <a:spLocks noEditPoints="1" noChangeArrowheads="1"/>
            </p:cNvSpPr>
            <p:nvPr/>
          </p:nvSpPr>
          <p:spPr bwMode="auto">
            <a:xfrm>
              <a:off x="2332" y="1039"/>
              <a:ext cx="2015" cy="9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pPr>
                <a:defRPr/>
              </a:pPr>
              <a:endParaRPr lang="en-US">
                <a:solidFill>
                  <a:srgbClr val="2F2B20"/>
                </a:solidFill>
              </a:endParaRPr>
            </a:p>
          </p:txBody>
        </p:sp>
        <p:sp>
          <p:nvSpPr>
            <p:cNvPr id="68631" name="Pyr3"/>
            <p:cNvSpPr>
              <a:spLocks noEditPoints="1" noChangeArrowheads="1"/>
            </p:cNvSpPr>
            <p:nvPr/>
          </p:nvSpPr>
          <p:spPr bwMode="auto">
            <a:xfrm>
              <a:off x="1798" y="1974"/>
              <a:ext cx="3086" cy="9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pPr>
                <a:defRPr/>
              </a:pPr>
              <a:endParaRPr lang="en-US" dirty="0">
                <a:solidFill>
                  <a:srgbClr val="2F2B20"/>
                </a:solidFill>
              </a:endParaRPr>
            </a:p>
          </p:txBody>
        </p:sp>
        <p:sp>
          <p:nvSpPr>
            <p:cNvPr id="68632" name="Pyr4"/>
            <p:cNvSpPr>
              <a:spLocks noEditPoints="1" noChangeArrowheads="1"/>
            </p:cNvSpPr>
            <p:nvPr/>
          </p:nvSpPr>
          <p:spPr bwMode="auto">
            <a:xfrm>
              <a:off x="1248" y="2907"/>
              <a:ext cx="4176" cy="93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pPr>
                <a:defRPr/>
              </a:pPr>
              <a:endParaRPr lang="en-US">
                <a:solidFill>
                  <a:srgbClr val="2F2B20"/>
                </a:solidFill>
              </a:endParaRPr>
            </a:p>
          </p:txBody>
        </p:sp>
      </p:grpSp>
      <p:sp>
        <p:nvSpPr>
          <p:cNvPr id="53252" name="Text Box 8"/>
          <p:cNvSpPr txBox="1">
            <a:spLocks noChangeArrowheads="1"/>
          </p:cNvSpPr>
          <p:nvPr/>
        </p:nvSpPr>
        <p:spPr bwMode="auto">
          <a:xfrm>
            <a:off x="5520179" y="1905000"/>
            <a:ext cx="3810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800" b="1" dirty="0">
                <a:latin typeface="Arial" charset="0"/>
                <a:cs typeface="Arial" charset="0"/>
              </a:rPr>
              <a:t>Followers</a:t>
            </a:r>
          </a:p>
        </p:txBody>
      </p:sp>
      <p:sp>
        <p:nvSpPr>
          <p:cNvPr id="68613" name="Text Box 9"/>
          <p:cNvSpPr txBox="1">
            <a:spLocks noChangeArrowheads="1"/>
          </p:cNvSpPr>
          <p:nvPr/>
        </p:nvSpPr>
        <p:spPr bwMode="auto">
          <a:xfrm>
            <a:off x="6802401" y="5867400"/>
            <a:ext cx="1798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dirty="0">
                <a:solidFill>
                  <a:srgbClr val="2F2B20"/>
                </a:solidFill>
              </a:rPr>
              <a:t>  </a:t>
            </a:r>
            <a:r>
              <a:rPr lang="en-US" b="1" dirty="0"/>
              <a:t>Leader</a:t>
            </a:r>
          </a:p>
        </p:txBody>
      </p:sp>
      <p:grpSp>
        <p:nvGrpSpPr>
          <p:cNvPr id="53256" name="Group 12"/>
          <p:cNvGrpSpPr>
            <a:grpSpLocks/>
          </p:cNvGrpSpPr>
          <p:nvPr/>
        </p:nvGrpSpPr>
        <p:grpSpPr bwMode="auto">
          <a:xfrm>
            <a:off x="2052229" y="2456755"/>
            <a:ext cx="4114800" cy="3276600"/>
            <a:chOff x="1248" y="240"/>
            <a:chExt cx="4176" cy="3600"/>
          </a:xfrm>
        </p:grpSpPr>
        <p:sp>
          <p:nvSpPr>
            <p:cNvPr id="68625" name="Pyr1"/>
            <p:cNvSpPr>
              <a:spLocks noEditPoints="1" noChangeArrowheads="1"/>
            </p:cNvSpPr>
            <p:nvPr/>
          </p:nvSpPr>
          <p:spPr bwMode="auto">
            <a:xfrm>
              <a:off x="2874" y="240"/>
              <a:ext cx="936" cy="7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pPr>
                <a:defRPr/>
              </a:pPr>
              <a:endParaRPr lang="en-US" sz="700" b="1" dirty="0">
                <a:solidFill>
                  <a:srgbClr val="2F2B20"/>
                </a:solidFill>
              </a:endParaRPr>
            </a:p>
          </p:txBody>
        </p:sp>
        <p:sp>
          <p:nvSpPr>
            <p:cNvPr id="68626" name="Pyr2"/>
            <p:cNvSpPr>
              <a:spLocks noEditPoints="1" noChangeArrowheads="1"/>
            </p:cNvSpPr>
            <p:nvPr/>
          </p:nvSpPr>
          <p:spPr bwMode="auto">
            <a:xfrm>
              <a:off x="2331" y="1039"/>
              <a:ext cx="2017" cy="9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pPr>
                <a:defRPr/>
              </a:pPr>
              <a:endParaRPr lang="en-US">
                <a:solidFill>
                  <a:srgbClr val="2F2B20"/>
                </a:solidFill>
              </a:endParaRPr>
            </a:p>
          </p:txBody>
        </p:sp>
        <p:sp>
          <p:nvSpPr>
            <p:cNvPr id="68627" name="Pyr3"/>
            <p:cNvSpPr>
              <a:spLocks noEditPoints="1" noChangeArrowheads="1"/>
            </p:cNvSpPr>
            <p:nvPr/>
          </p:nvSpPr>
          <p:spPr bwMode="auto">
            <a:xfrm>
              <a:off x="1792" y="1974"/>
              <a:ext cx="3087" cy="9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pPr algn="ctr">
                <a:defRPr/>
              </a:pPr>
              <a:endParaRPr lang="en-US" dirty="0">
                <a:solidFill>
                  <a:srgbClr val="2F2B20"/>
                </a:solidFill>
              </a:endParaRPr>
            </a:p>
          </p:txBody>
        </p:sp>
        <p:sp>
          <p:nvSpPr>
            <p:cNvPr id="68628" name="Pyr4"/>
            <p:cNvSpPr>
              <a:spLocks noEditPoints="1" noChangeArrowheads="1"/>
            </p:cNvSpPr>
            <p:nvPr/>
          </p:nvSpPr>
          <p:spPr bwMode="auto">
            <a:xfrm>
              <a:off x="1248" y="2903"/>
              <a:ext cx="4176" cy="93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pPr>
                <a:defRPr/>
              </a:pPr>
              <a:endParaRPr lang="en-US">
                <a:solidFill>
                  <a:srgbClr val="2F2B20"/>
                </a:solidFill>
              </a:endParaRPr>
            </a:p>
          </p:txBody>
        </p:sp>
      </p:grpSp>
      <p:sp>
        <p:nvSpPr>
          <p:cNvPr id="53257" name="Rectangle 17"/>
          <p:cNvSpPr>
            <a:spLocks noChangeArrowheads="1"/>
          </p:cNvSpPr>
          <p:nvPr/>
        </p:nvSpPr>
        <p:spPr bwMode="auto">
          <a:xfrm>
            <a:off x="3109101" y="1970088"/>
            <a:ext cx="1936831"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cs typeface="Arial" charset="0"/>
              </a:rPr>
              <a:t>Leader</a:t>
            </a:r>
          </a:p>
        </p:txBody>
      </p:sp>
      <p:sp>
        <p:nvSpPr>
          <p:cNvPr id="68619" name="Rectangle 19"/>
          <p:cNvSpPr>
            <a:spLocks noChangeArrowheads="1"/>
          </p:cNvSpPr>
          <p:nvPr/>
        </p:nvSpPr>
        <p:spPr bwMode="auto">
          <a:xfrm>
            <a:off x="1524000" y="384016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F2B20"/>
              </a:solidFill>
            </a:endParaRPr>
          </a:p>
        </p:txBody>
      </p:sp>
      <p:sp>
        <p:nvSpPr>
          <p:cNvPr id="68621" name="Rectangle 21"/>
          <p:cNvSpPr>
            <a:spLocks noChangeArrowheads="1"/>
          </p:cNvSpPr>
          <p:nvPr/>
        </p:nvSpPr>
        <p:spPr bwMode="auto">
          <a:xfrm>
            <a:off x="1524000" y="3733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F2B20"/>
              </a:solidFill>
            </a:endParaRPr>
          </a:p>
        </p:txBody>
      </p:sp>
      <p:sp>
        <p:nvSpPr>
          <p:cNvPr id="53262" name="Rectangle 22"/>
          <p:cNvSpPr>
            <a:spLocks noChangeArrowheads="1"/>
          </p:cNvSpPr>
          <p:nvPr/>
        </p:nvSpPr>
        <p:spPr bwMode="auto">
          <a:xfrm>
            <a:off x="2590801" y="5867400"/>
            <a:ext cx="3132739"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cs typeface="Arial" charset="0"/>
              </a:rPr>
              <a:t>Followers</a:t>
            </a:r>
          </a:p>
        </p:txBody>
      </p:sp>
      <p:sp>
        <p:nvSpPr>
          <p:cNvPr id="13" name="TextBox 12"/>
          <p:cNvSpPr txBox="1"/>
          <p:nvPr/>
        </p:nvSpPr>
        <p:spPr>
          <a:xfrm>
            <a:off x="2741607" y="1588521"/>
            <a:ext cx="2343783" cy="369332"/>
          </a:xfrm>
          <a:prstGeom prst="rect">
            <a:avLst/>
          </a:prstGeom>
          <a:noFill/>
        </p:spPr>
        <p:txBody>
          <a:bodyPr wrap="none" rtlCol="0">
            <a:spAutoFit/>
          </a:bodyPr>
          <a:lstStyle/>
          <a:p>
            <a:r>
              <a:rPr lang="en-ZA" dirty="0"/>
              <a:t>Traditional Leadership </a:t>
            </a:r>
          </a:p>
        </p:txBody>
      </p:sp>
      <p:sp>
        <p:nvSpPr>
          <p:cNvPr id="14" name="TextBox 13"/>
          <p:cNvSpPr txBox="1"/>
          <p:nvPr/>
        </p:nvSpPr>
        <p:spPr>
          <a:xfrm>
            <a:off x="6409516" y="1510229"/>
            <a:ext cx="2031325" cy="369332"/>
          </a:xfrm>
          <a:prstGeom prst="rect">
            <a:avLst/>
          </a:prstGeom>
          <a:noFill/>
        </p:spPr>
        <p:txBody>
          <a:bodyPr wrap="none" rtlCol="0">
            <a:spAutoFit/>
          </a:bodyPr>
          <a:lstStyle/>
          <a:p>
            <a:r>
              <a:rPr lang="en-ZA" dirty="0"/>
              <a:t>Servant Leadership </a:t>
            </a:r>
          </a:p>
        </p:txBody>
      </p:sp>
    </p:spTree>
    <p:extLst>
      <p:ext uri="{BB962C8B-B14F-4D97-AF65-F5344CB8AC3E}">
        <p14:creationId xmlns:p14="http://schemas.microsoft.com/office/powerpoint/2010/main" val="118170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 of the Term</a:t>
            </a:r>
          </a:p>
        </p:txBody>
      </p:sp>
      <p:sp>
        <p:nvSpPr>
          <p:cNvPr id="3" name="Content Placeholder 2"/>
          <p:cNvSpPr>
            <a:spLocks noGrp="1"/>
          </p:cNvSpPr>
          <p:nvPr>
            <p:ph idx="1"/>
          </p:nvPr>
        </p:nvSpPr>
        <p:spPr/>
        <p:txBody>
          <a:bodyPr/>
          <a:lstStyle/>
          <a:p>
            <a:r>
              <a:rPr lang="en-US" dirty="0"/>
              <a:t>The phrase “servant leadership” was first coined by Robert K. Greenleaf in </a:t>
            </a:r>
            <a:r>
              <a:rPr lang="en-US" u="sng" dirty="0"/>
              <a:t>The Servant as  Leader</a:t>
            </a:r>
            <a:r>
              <a:rPr lang="en-US" dirty="0"/>
              <a:t>, an essay published in 1970. </a:t>
            </a:r>
          </a:p>
          <a:p>
            <a:endParaRPr lang="en-US" dirty="0"/>
          </a:p>
          <a:p>
            <a:r>
              <a:rPr lang="en-US" dirty="0"/>
              <a:t>Greenleaf researched what made some leaders great, Jesus Christ included and compiled 10 Principles or Characteristics of Servant Leadership</a:t>
            </a:r>
          </a:p>
          <a:p>
            <a:endParaRPr lang="en-US" dirty="0"/>
          </a:p>
        </p:txBody>
      </p:sp>
      <p:sp>
        <p:nvSpPr>
          <p:cNvPr id="6" name="Footer Placeholder 5"/>
          <p:cNvSpPr>
            <a:spLocks noGrp="1"/>
          </p:cNvSpPr>
          <p:nvPr>
            <p:ph type="ftr" sz="quarter" idx="11"/>
          </p:nvPr>
        </p:nvSpPr>
        <p:spPr/>
        <p:txBody>
          <a:bodyPr/>
          <a:lstStyle/>
          <a:p>
            <a:r>
              <a:rPr lang="en-US" dirty="0"/>
              <a:t>.</a:t>
            </a:r>
          </a:p>
        </p:txBody>
      </p:sp>
      <p:sp>
        <p:nvSpPr>
          <p:cNvPr id="5" name="Slide Number Placeholder 4"/>
          <p:cNvSpPr>
            <a:spLocks noGrp="1"/>
          </p:cNvSpPr>
          <p:nvPr>
            <p:ph type="sldNum" sz="quarter" idx="12"/>
          </p:nvPr>
        </p:nvSpPr>
        <p:spPr/>
        <p:txBody>
          <a:bodyPr/>
          <a:lstStyle/>
          <a:p>
            <a:fld id="{AFD3CFA2-654C-4D9B-98D3-FE2DC58DC48A}" type="slidenum">
              <a:rPr lang="en-US" smtClean="0"/>
              <a:pPr/>
              <a:t>11</a:t>
            </a:fld>
            <a:endParaRPr lang="en-US"/>
          </a:p>
        </p:txBody>
      </p:sp>
    </p:spTree>
    <p:extLst>
      <p:ext uri="{BB962C8B-B14F-4D97-AF65-F5344CB8AC3E}">
        <p14:creationId xmlns:p14="http://schemas.microsoft.com/office/powerpoint/2010/main" val="236430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Biblical Foundation for Servant Leadership</a:t>
            </a:r>
            <a:endParaRPr lang="en-US" dirty="0"/>
          </a:p>
        </p:txBody>
      </p:sp>
      <p:sp>
        <p:nvSpPr>
          <p:cNvPr id="3" name="Content Placeholder 2"/>
          <p:cNvSpPr>
            <a:spLocks noGrp="1"/>
          </p:cNvSpPr>
          <p:nvPr>
            <p:ph idx="1"/>
          </p:nvPr>
        </p:nvSpPr>
        <p:spPr/>
        <p:txBody>
          <a:bodyPr/>
          <a:lstStyle/>
          <a:p>
            <a:r>
              <a:rPr lang="en-US"/>
              <a:t>Matthew 20:25-28…Jesus called them together and said, "You know that the rulers of the Gentiles lord it over them, and their high officials exercise authority over them. Not so with you. Instead, whoever wants to become great among you must be your servant”.</a:t>
            </a:r>
          </a:p>
          <a:p>
            <a:endParaRPr lang="en-US"/>
          </a:p>
          <a:p>
            <a:r>
              <a:rPr lang="en-US"/>
              <a:t>…”and whoever wants to be first must be your slave- just as the Son of Man did not come to be served, but to serve, and to give his life as a ransom for many”.</a:t>
            </a:r>
          </a:p>
          <a:p>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12</a:t>
            </a:fld>
            <a:endParaRPr lang="en-US"/>
          </a:p>
        </p:txBody>
      </p:sp>
    </p:spTree>
    <p:extLst>
      <p:ext uri="{BB962C8B-B14F-4D97-AF65-F5344CB8AC3E}">
        <p14:creationId xmlns:p14="http://schemas.microsoft.com/office/powerpoint/2010/main" val="103118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291"/>
            <a:ext cx="10972800" cy="1143000"/>
          </a:xfrm>
        </p:spPr>
        <p:txBody>
          <a:bodyPr/>
          <a:lstStyle/>
          <a:p>
            <a:r>
              <a:rPr lang="en-US" dirty="0"/>
              <a:t>Consummate Act of Servitude</a:t>
            </a:r>
          </a:p>
        </p:txBody>
      </p:sp>
      <p:sp>
        <p:nvSpPr>
          <p:cNvPr id="3" name="Content Placeholder 2"/>
          <p:cNvSpPr>
            <a:spLocks noGrp="1"/>
          </p:cNvSpPr>
          <p:nvPr>
            <p:ph idx="1"/>
          </p:nvPr>
        </p:nvSpPr>
        <p:spPr>
          <a:xfrm>
            <a:off x="609600" y="1506952"/>
            <a:ext cx="10972800" cy="5198648"/>
          </a:xfrm>
        </p:spPr>
        <p:txBody>
          <a:bodyPr/>
          <a:lstStyle/>
          <a:p>
            <a:r>
              <a:rPr lang="en-US" sz="2800" dirty="0"/>
              <a:t>The consummate act of servant leadership was the washing of the feet of the apostles.				</a:t>
            </a:r>
          </a:p>
          <a:p>
            <a:r>
              <a:rPr lang="en-US" sz="2800" dirty="0"/>
              <a:t>John 13:3-15…Jesus got up from the meal, took off his outer clothing, and wrapped a towel around his waist. He poured water into a basin and began to wash his disciples' feet, drying them with the towel.						</a:t>
            </a:r>
          </a:p>
          <a:p>
            <a:r>
              <a:rPr lang="en-US" sz="2800" dirty="0"/>
              <a:t>…When he had finished washing their feet, he asked, "Do you understand what I have done for you? You call me 'Teacher' and 'Lord,' and rightly so, for that is what I am. Now that I, your Lord and Teacher, have washed your feet, you also should wash one another's feet. I have set you an example that you should do as I have done for you.”</a:t>
            </a:r>
          </a:p>
        </p:txBody>
      </p:sp>
      <p:sp>
        <p:nvSpPr>
          <p:cNvPr id="6" name="Footer Placeholder 5"/>
          <p:cNvSpPr>
            <a:spLocks noGrp="1"/>
          </p:cNvSpPr>
          <p:nvPr>
            <p:ph type="ftr" sz="quarter" idx="11"/>
          </p:nvPr>
        </p:nvSpPr>
        <p:spPr/>
        <p:txBody>
          <a:bodyPr/>
          <a:lstStyle/>
          <a:p>
            <a:r>
              <a:rPr lang="en-US" dirty="0"/>
              <a:t>.</a:t>
            </a:r>
          </a:p>
        </p:txBody>
      </p:sp>
      <p:sp>
        <p:nvSpPr>
          <p:cNvPr id="5" name="Slide Number Placeholder 4"/>
          <p:cNvSpPr>
            <a:spLocks noGrp="1"/>
          </p:cNvSpPr>
          <p:nvPr>
            <p:ph type="sldNum" sz="quarter" idx="12"/>
          </p:nvPr>
        </p:nvSpPr>
        <p:spPr/>
        <p:txBody>
          <a:bodyPr/>
          <a:lstStyle/>
          <a:p>
            <a:fld id="{AFD3CFA2-654C-4D9B-98D3-FE2DC58DC48A}" type="slidenum">
              <a:rPr lang="en-US" smtClean="0"/>
              <a:pPr/>
              <a:t>13</a:t>
            </a:fld>
            <a:endParaRPr lang="en-US"/>
          </a:p>
        </p:txBody>
      </p:sp>
    </p:spTree>
    <p:extLst>
      <p:ext uri="{BB962C8B-B14F-4D97-AF65-F5344CB8AC3E}">
        <p14:creationId xmlns:p14="http://schemas.microsoft.com/office/powerpoint/2010/main" val="223047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Symbolism of Washing Feet</a:t>
            </a:r>
          </a:p>
        </p:txBody>
      </p:sp>
      <p:sp>
        <p:nvSpPr>
          <p:cNvPr id="3" name="Content Placeholder 2"/>
          <p:cNvSpPr>
            <a:spLocks noGrp="1"/>
          </p:cNvSpPr>
          <p:nvPr>
            <p:ph idx="1"/>
          </p:nvPr>
        </p:nvSpPr>
        <p:spPr>
          <a:xfrm>
            <a:off x="609600" y="1600201"/>
            <a:ext cx="10972800" cy="4986129"/>
          </a:xfrm>
        </p:spPr>
        <p:txBody>
          <a:bodyPr/>
          <a:lstStyle/>
          <a:p>
            <a:r>
              <a:rPr lang="en-US" dirty="0"/>
              <a:t>The washing of feet was a common practice upon entering a home</a:t>
            </a:r>
          </a:p>
          <a:p>
            <a:pPr marL="0" indent="0">
              <a:buNone/>
            </a:pPr>
            <a:r>
              <a:rPr lang="en-US" b="1" dirty="0"/>
              <a:t>Background</a:t>
            </a:r>
            <a:r>
              <a:rPr lang="en-US" dirty="0"/>
              <a:t> </a:t>
            </a:r>
          </a:p>
          <a:p>
            <a:pPr lvl="1"/>
            <a:r>
              <a:rPr lang="en-US" dirty="0"/>
              <a:t>It was the task of a servant or slave</a:t>
            </a:r>
          </a:p>
          <a:p>
            <a:pPr lvl="1"/>
            <a:r>
              <a:rPr lang="en-US" dirty="0"/>
              <a:t>When Jesus assumed this role, the disciples were probably stunned by this act of humility		</a:t>
            </a:r>
          </a:p>
          <a:p>
            <a:r>
              <a:rPr lang="en-US" dirty="0"/>
              <a:t>Jesus’ basic motivation was love </a:t>
            </a:r>
          </a:p>
          <a:p>
            <a:r>
              <a:rPr lang="en-US" dirty="0"/>
              <a:t>He voluntarily became their servant </a:t>
            </a:r>
          </a:p>
          <a:p>
            <a:r>
              <a:rPr lang="en-US" dirty="0"/>
              <a:t>He set an example for servant leadership</a:t>
            </a:r>
          </a:p>
        </p:txBody>
      </p:sp>
      <p:sp>
        <p:nvSpPr>
          <p:cNvPr id="6" name="Footer Placeholder 5"/>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14</a:t>
            </a:fld>
            <a:endParaRPr lang="en-US"/>
          </a:p>
        </p:txBody>
      </p:sp>
    </p:spTree>
    <p:extLst>
      <p:ext uri="{BB962C8B-B14F-4D97-AF65-F5344CB8AC3E}">
        <p14:creationId xmlns:p14="http://schemas.microsoft.com/office/powerpoint/2010/main" val="17745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Greatest Leader of All Time</a:t>
            </a:r>
            <a:endParaRPr lang="en-US" dirty="0"/>
          </a:p>
        </p:txBody>
      </p:sp>
      <p:sp>
        <p:nvSpPr>
          <p:cNvPr id="3" name="Content Placeholder 2"/>
          <p:cNvSpPr>
            <a:spLocks noGrp="1"/>
          </p:cNvSpPr>
          <p:nvPr>
            <p:ph idx="1"/>
          </p:nvPr>
        </p:nvSpPr>
        <p:spPr/>
        <p:txBody>
          <a:bodyPr/>
          <a:lstStyle/>
          <a:p>
            <a:r>
              <a:rPr lang="en-US" dirty="0"/>
              <a:t>Jesus was the greatest leader of all time. </a:t>
            </a:r>
          </a:p>
          <a:p>
            <a:pPr lvl="1"/>
            <a:r>
              <a:rPr lang="en-US" dirty="0"/>
              <a:t>Think about what he accomplished in just three years of  public ministry. </a:t>
            </a:r>
          </a:p>
          <a:p>
            <a:pPr lvl="1"/>
            <a:r>
              <a:rPr lang="en-US" dirty="0"/>
              <a:t>His leadership created a church that has existed for 2000 years.</a:t>
            </a:r>
          </a:p>
          <a:p>
            <a:pPr lvl="1"/>
            <a:r>
              <a:rPr lang="en-US" dirty="0"/>
              <a:t>What other institution has lasted this long?</a:t>
            </a:r>
          </a:p>
          <a:p>
            <a:pPr lvl="1"/>
            <a:r>
              <a:rPr lang="en-US" dirty="0"/>
              <a:t>What other leader has touched the lives of billions of people for over 20 centuries?</a:t>
            </a:r>
          </a:p>
          <a:p>
            <a:r>
              <a:rPr lang="en-US" dirty="0"/>
              <a:t>His is the style to emulate!</a:t>
            </a:r>
          </a:p>
        </p:txBody>
      </p:sp>
      <p:sp>
        <p:nvSpPr>
          <p:cNvPr id="6" name="Footer Placeholder 5"/>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15</a:t>
            </a:fld>
            <a:endParaRPr lang="en-US"/>
          </a:p>
        </p:txBody>
      </p:sp>
    </p:spTree>
    <p:extLst>
      <p:ext uri="{BB962C8B-B14F-4D97-AF65-F5344CB8AC3E}">
        <p14:creationId xmlns:p14="http://schemas.microsoft.com/office/powerpoint/2010/main" val="358431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253"/>
            <a:ext cx="5327374" cy="1143000"/>
          </a:xfrm>
        </p:spPr>
        <p:txBody>
          <a:bodyPr/>
          <a:lstStyle/>
          <a:p>
            <a:r>
              <a:rPr lang="en-US" dirty="0"/>
              <a:t>Servant Leaders </a:t>
            </a:r>
          </a:p>
        </p:txBody>
      </p:sp>
      <p:sp>
        <p:nvSpPr>
          <p:cNvPr id="3" name="Content Placeholder 2"/>
          <p:cNvSpPr>
            <a:spLocks noGrp="1"/>
          </p:cNvSpPr>
          <p:nvPr>
            <p:ph idx="1"/>
          </p:nvPr>
        </p:nvSpPr>
        <p:spPr>
          <a:xfrm>
            <a:off x="331304" y="2484368"/>
            <a:ext cx="3763617" cy="3764032"/>
          </a:xfrm>
        </p:spPr>
        <p:txBody>
          <a:bodyPr/>
          <a:lstStyle/>
          <a:p>
            <a:r>
              <a:rPr lang="en-US" sz="3600" dirty="0"/>
              <a:t>Religion</a:t>
            </a:r>
          </a:p>
          <a:p>
            <a:pPr lvl="1"/>
            <a:r>
              <a:rPr lang="en-US" dirty="0"/>
              <a:t>Martin Luther King</a:t>
            </a:r>
          </a:p>
          <a:p>
            <a:pPr lvl="1"/>
            <a:r>
              <a:rPr lang="en-US" dirty="0"/>
              <a:t>Mother Teresa</a:t>
            </a:r>
          </a:p>
          <a:p>
            <a:pPr lvl="1"/>
            <a:r>
              <a:rPr lang="en-US" dirty="0"/>
              <a:t>Dalai Lama</a:t>
            </a:r>
          </a:p>
          <a:p>
            <a:pPr lvl="1"/>
            <a:endParaRPr lang="en-US" sz="2000" dirty="0"/>
          </a:p>
          <a:p>
            <a:r>
              <a:rPr lang="en-US" dirty="0"/>
              <a:t>other Areas</a:t>
            </a:r>
          </a:p>
          <a:p>
            <a:pPr lvl="1"/>
            <a:r>
              <a:rPr lang="en-US" dirty="0"/>
              <a:t>Mahatma Gandhi </a:t>
            </a:r>
            <a:endParaRPr lang="en-US" sz="2000" dirty="0">
              <a:solidFill>
                <a:srgbClr val="FF0000"/>
              </a:solidFill>
            </a:endParaRPr>
          </a:p>
          <a:p>
            <a:pPr lvl="1"/>
            <a:r>
              <a:rPr lang="en-US" dirty="0"/>
              <a:t>Nelson Mandela</a:t>
            </a:r>
          </a:p>
        </p:txBody>
      </p:sp>
      <p:sp>
        <p:nvSpPr>
          <p:cNvPr id="4" name="Footer Placeholder 3"/>
          <p:cNvSpPr>
            <a:spLocks noGrp="1"/>
          </p:cNvSpPr>
          <p:nvPr>
            <p:ph type="ftr" sz="quarter" idx="11"/>
          </p:nvPr>
        </p:nvSpPr>
        <p:spPr/>
        <p:txBody>
          <a:bodyPr/>
          <a:lstStyle/>
          <a:p>
            <a:r>
              <a:rPr lang="en-US" dirty="0"/>
              <a:t>.</a:t>
            </a:r>
          </a:p>
        </p:txBody>
      </p:sp>
      <p:sp>
        <p:nvSpPr>
          <p:cNvPr id="5" name="Slide Number Placeholder 4"/>
          <p:cNvSpPr>
            <a:spLocks noGrp="1"/>
          </p:cNvSpPr>
          <p:nvPr>
            <p:ph type="sldNum" sz="quarter" idx="12"/>
          </p:nvPr>
        </p:nvSpPr>
        <p:spPr/>
        <p:txBody>
          <a:bodyPr/>
          <a:lstStyle/>
          <a:p>
            <a:fld id="{AFD3CFA2-654C-4D9B-98D3-FE2DC58DC48A}" type="slidenum">
              <a:rPr lang="en-US" smtClean="0"/>
              <a:pPr/>
              <a:t>16</a:t>
            </a:fld>
            <a:endParaRPr lang="en-US"/>
          </a:p>
        </p:txBody>
      </p:sp>
      <p:sp>
        <p:nvSpPr>
          <p:cNvPr id="10" name="Rectangle 9"/>
          <p:cNvSpPr/>
          <p:nvPr/>
        </p:nvSpPr>
        <p:spPr>
          <a:xfrm>
            <a:off x="0" y="1765558"/>
            <a:ext cx="4663456" cy="584775"/>
          </a:xfrm>
          <a:prstGeom prst="rect">
            <a:avLst/>
          </a:prstGeom>
        </p:spPr>
        <p:txBody>
          <a:bodyPr wrap="none">
            <a:spAutoFit/>
          </a:bodyPr>
          <a:lstStyle/>
          <a:p>
            <a:pPr lvl="1"/>
            <a:r>
              <a:rPr lang="en-US" sz="3200" dirty="0"/>
              <a:t>Jesus Christ as example.</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926" y="704780"/>
            <a:ext cx="1474787"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256" y="2689706"/>
            <a:ext cx="15748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853" y="2689706"/>
            <a:ext cx="14779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8352" y="4698097"/>
            <a:ext cx="1443038"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7264" y="4704655"/>
            <a:ext cx="1563687"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6613" y="2689706"/>
            <a:ext cx="1466850" cy="171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362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300"/>
            <a:ext cx="10972800" cy="1143000"/>
          </a:xfrm>
        </p:spPr>
        <p:txBody>
          <a:bodyPr/>
          <a:lstStyle/>
          <a:p>
            <a:r>
              <a:rPr lang="en-US" dirty="0">
                <a:solidFill>
                  <a:srgbClr val="A26D18"/>
                </a:solidFill>
              </a:rPr>
              <a:t>How Can We Learn to Lead Like Jesus?</a:t>
            </a:r>
            <a:endParaRPr lang="en-US" dirty="0"/>
          </a:p>
        </p:txBody>
      </p:sp>
      <p:sp>
        <p:nvSpPr>
          <p:cNvPr id="3" name="Content Placeholder 2"/>
          <p:cNvSpPr>
            <a:spLocks noGrp="1"/>
          </p:cNvSpPr>
          <p:nvPr>
            <p:ph idx="1"/>
          </p:nvPr>
        </p:nvSpPr>
        <p:spPr>
          <a:xfrm>
            <a:off x="609600" y="1600201"/>
            <a:ext cx="10972800" cy="4866860"/>
          </a:xfrm>
        </p:spPr>
        <p:txBody>
          <a:bodyPr/>
          <a:lstStyle/>
          <a:p>
            <a:r>
              <a:rPr lang="en-US" sz="2800" dirty="0"/>
              <a:t>Everyone has a leadership role: a mother, father, guardian, executive, manager, supervisor, church member,  neighborhood or community leader.  </a:t>
            </a:r>
          </a:p>
          <a:p>
            <a:r>
              <a:rPr lang="en-US" sz="2800" dirty="0"/>
              <a:t>We can all learn how to lead more effectively. </a:t>
            </a:r>
          </a:p>
          <a:p>
            <a:endParaRPr lang="en-US" sz="2800" dirty="0"/>
          </a:p>
          <a:p>
            <a:r>
              <a:rPr lang="en-US" sz="2800" dirty="0"/>
              <a:t>You already know the question, “WWJD—what would Jesus do?”</a:t>
            </a:r>
          </a:p>
          <a:p>
            <a:r>
              <a:rPr lang="en-US" sz="2800" dirty="0"/>
              <a:t>Now ask, “HWJDI—how would Jesus do it?”</a:t>
            </a:r>
          </a:p>
          <a:p>
            <a:r>
              <a:rPr lang="en-US" sz="2800" dirty="0"/>
              <a:t>Place more emphasis on the “heart” when making decisions, less on the “head”.  </a:t>
            </a:r>
          </a:p>
        </p:txBody>
      </p:sp>
      <p:sp>
        <p:nvSpPr>
          <p:cNvPr id="6" name="Footer Placeholder 5"/>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17</a:t>
            </a:fld>
            <a:endParaRPr lang="en-US"/>
          </a:p>
        </p:txBody>
      </p:sp>
    </p:spTree>
    <p:extLst>
      <p:ext uri="{BB962C8B-B14F-4D97-AF65-F5344CB8AC3E}">
        <p14:creationId xmlns:p14="http://schemas.microsoft.com/office/powerpoint/2010/main" val="97086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6" y="238057"/>
            <a:ext cx="10972800" cy="1143000"/>
          </a:xfrm>
        </p:spPr>
        <p:txBody>
          <a:bodyPr/>
          <a:lstStyle/>
          <a:p>
            <a:r>
              <a:rPr lang="en-US" dirty="0"/>
              <a:t>How Can We Learn to Lead Like Jesus?</a:t>
            </a:r>
          </a:p>
        </p:txBody>
      </p:sp>
      <p:sp>
        <p:nvSpPr>
          <p:cNvPr id="3" name="Content Placeholder 2"/>
          <p:cNvSpPr>
            <a:spLocks noGrp="1"/>
          </p:cNvSpPr>
          <p:nvPr>
            <p:ph idx="1"/>
          </p:nvPr>
        </p:nvSpPr>
        <p:spPr>
          <a:xfrm>
            <a:off x="1881807" y="1918255"/>
            <a:ext cx="7566993" cy="2441712"/>
          </a:xfrm>
        </p:spPr>
        <p:txBody>
          <a:bodyPr/>
          <a:lstStyle/>
          <a:p>
            <a:r>
              <a:rPr lang="en-US" dirty="0"/>
              <a:t>There are TEN practices or characteristics that Jesus used in applying Servant Leadership. These practices can be studied and emulated by leaders at all levels. </a:t>
            </a:r>
          </a:p>
          <a:p>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18</a:t>
            </a:fld>
            <a:endParaRPr lang="en-US"/>
          </a:p>
        </p:txBody>
      </p:sp>
    </p:spTree>
    <p:extLst>
      <p:ext uri="{BB962C8B-B14F-4D97-AF65-F5344CB8AC3E}">
        <p14:creationId xmlns:p14="http://schemas.microsoft.com/office/powerpoint/2010/main" val="200907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465E9C"/>
                </a:solidFill>
              </a:rPr>
              <a:t>.</a:t>
            </a:r>
            <a:endParaRPr lang="en-US" dirty="0">
              <a:solidFill>
                <a:srgbClr val="465E9C"/>
              </a:solidFill>
            </a:endParaRPr>
          </a:p>
        </p:txBody>
      </p:sp>
      <p:sp>
        <p:nvSpPr>
          <p:cNvPr id="5" name="Slide Number Placeholder 4"/>
          <p:cNvSpPr>
            <a:spLocks noGrp="1"/>
          </p:cNvSpPr>
          <p:nvPr>
            <p:ph type="sldNum" sz="quarter" idx="11"/>
          </p:nvPr>
        </p:nvSpPr>
        <p:spPr/>
        <p:txBody>
          <a:bodyPr/>
          <a:lstStyle/>
          <a:p>
            <a:fld id="{5DC8B179-68B6-472F-86CC-34DC35BC591E}" type="slidenum">
              <a:rPr lang="en-US" smtClean="0"/>
              <a:pPr/>
              <a:t>19</a:t>
            </a:fld>
            <a:endParaRPr lang="en-US" dirty="0"/>
          </a:p>
        </p:txBody>
      </p:sp>
      <p:sp>
        <p:nvSpPr>
          <p:cNvPr id="6" name="Rectangle 5"/>
          <p:cNvSpPr/>
          <p:nvPr/>
        </p:nvSpPr>
        <p:spPr>
          <a:xfrm>
            <a:off x="477078" y="1869796"/>
            <a:ext cx="11105322" cy="4401205"/>
          </a:xfrm>
          <a:prstGeom prst="rect">
            <a:avLst/>
          </a:prstGeom>
        </p:spPr>
        <p:txBody>
          <a:bodyPr wrap="square">
            <a:spAutoFit/>
          </a:bodyPr>
          <a:lstStyle/>
          <a:p>
            <a:r>
              <a:rPr lang="en-ZA" sz="2800" b="1" dirty="0"/>
              <a:t>1. They Listen - </a:t>
            </a:r>
            <a:r>
              <a:rPr lang="en-US" sz="2400" dirty="0"/>
              <a:t>(listen receptively to what is being said (and not said) </a:t>
            </a:r>
            <a:endParaRPr lang="en-ZA" sz="2400" b="1" dirty="0"/>
          </a:p>
          <a:p>
            <a:r>
              <a:rPr lang="en-ZA" sz="2000" dirty="0"/>
              <a:t>Listen completely before deciding – BEFORE proposing changes, hear from representative parties.  Proposing a solution and then asking what they think is not really listening – it’s telling them what you want asking them to align.</a:t>
            </a:r>
          </a:p>
          <a:p>
            <a:endParaRPr lang="en-ZA" dirty="0"/>
          </a:p>
          <a:p>
            <a:r>
              <a:rPr lang="en-ZA" sz="2800" b="1" dirty="0"/>
              <a:t>2.  Empathy</a:t>
            </a:r>
            <a:r>
              <a:rPr lang="en-ZA" sz="3200" b="1" dirty="0"/>
              <a:t>—(</a:t>
            </a:r>
            <a:r>
              <a:rPr lang="en-US" sz="2400" dirty="0"/>
              <a:t>put yourself in the shoes of the other person)</a:t>
            </a:r>
          </a:p>
          <a:p>
            <a:r>
              <a:rPr lang="en-ZA" sz="2000" dirty="0"/>
              <a:t>Servant leaders are able to deeply understand and empathise with others. It is important to recognise and accept people for their uniqueness and understand their point of view.</a:t>
            </a:r>
          </a:p>
          <a:p>
            <a:endParaRPr lang="en-ZA" dirty="0"/>
          </a:p>
          <a:p>
            <a:r>
              <a:rPr lang="en-ZA" sz="2400" b="1" dirty="0"/>
              <a:t>3.  Healing –(</a:t>
            </a:r>
            <a:r>
              <a:rPr lang="en-US" sz="2400" dirty="0"/>
              <a:t>desire to be compassionate)</a:t>
            </a:r>
          </a:p>
          <a:p>
            <a:r>
              <a:rPr lang="en-ZA" sz="2000" dirty="0"/>
              <a:t>This does not mean physically healing but rather healing on a more holistic level. This can be achieved through discussion, coaching, mentoring and relationship-orientated leadership styles.</a:t>
            </a:r>
          </a:p>
          <a:p>
            <a:r>
              <a:rPr lang="en-ZA" sz="2000" dirty="0"/>
              <a:t>Jesus did not only heal physically but also spirituality and mentally.</a:t>
            </a:r>
          </a:p>
        </p:txBody>
      </p:sp>
      <p:sp>
        <p:nvSpPr>
          <p:cNvPr id="7" name="Rectangle 6"/>
          <p:cNvSpPr/>
          <p:nvPr/>
        </p:nvSpPr>
        <p:spPr>
          <a:xfrm>
            <a:off x="1749287" y="138071"/>
            <a:ext cx="9833113" cy="1446550"/>
          </a:xfrm>
          <a:prstGeom prst="rect">
            <a:avLst/>
          </a:prstGeom>
        </p:spPr>
        <p:txBody>
          <a:bodyPr wrap="square">
            <a:spAutoFit/>
          </a:bodyPr>
          <a:lstStyle/>
          <a:p>
            <a:r>
              <a:rPr lang="en-US" sz="4400" b="1" kern="0" dirty="0">
                <a:solidFill>
                  <a:srgbClr val="A26D18"/>
                </a:solidFill>
                <a:effectLst>
                  <a:outerShdw blurRad="38100" dist="38100" dir="2700000" algn="tl">
                    <a:srgbClr val="000000"/>
                  </a:outerShdw>
                </a:effectLst>
                <a:ea typeface="+mj-ea"/>
                <a:cs typeface="+mj-cs"/>
              </a:rPr>
              <a:t>Ten Principles of Servant Leadership</a:t>
            </a:r>
            <a:br>
              <a:rPr lang="en-US" sz="4400" b="1" kern="0" dirty="0">
                <a:solidFill>
                  <a:srgbClr val="A26D18"/>
                </a:solidFill>
                <a:effectLst>
                  <a:outerShdw blurRad="38100" dist="38100" dir="2700000" algn="tl">
                    <a:srgbClr val="000000"/>
                  </a:outerShdw>
                </a:effectLst>
                <a:ea typeface="+mj-ea"/>
                <a:cs typeface="+mj-cs"/>
              </a:rPr>
            </a:br>
            <a:r>
              <a:rPr lang="en-US" sz="4400" b="1" kern="0" dirty="0">
                <a:solidFill>
                  <a:srgbClr val="A26D18"/>
                </a:solidFill>
                <a:effectLst>
                  <a:outerShdw blurRad="38100" dist="38100" dir="2700000" algn="tl">
                    <a:srgbClr val="000000"/>
                  </a:outerShdw>
                </a:effectLst>
                <a:ea typeface="+mj-ea"/>
                <a:cs typeface="+mj-cs"/>
              </a:rPr>
              <a:t>           by Robert Greenleaf</a:t>
            </a:r>
            <a:endParaRPr lang="en-ZA" dirty="0"/>
          </a:p>
        </p:txBody>
      </p:sp>
    </p:spTree>
    <p:extLst>
      <p:ext uri="{BB962C8B-B14F-4D97-AF65-F5344CB8AC3E}">
        <p14:creationId xmlns:p14="http://schemas.microsoft.com/office/powerpoint/2010/main" val="87549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953D43-3847-4383-ADEB-AB7AA27014A2}" type="slidenum">
              <a:rPr kumimoji="0" lang="en-GB"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a:ea typeface="+mn-ea"/>
              <a:cs typeface="+mn-cs"/>
            </a:endParaRPr>
          </a:p>
        </p:txBody>
      </p:sp>
      <p:sp>
        <p:nvSpPr>
          <p:cNvPr id="5" name="Rectangle 4"/>
          <p:cNvSpPr/>
          <p:nvPr/>
        </p:nvSpPr>
        <p:spPr>
          <a:xfrm>
            <a:off x="4236357" y="307505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 name="Rectangle 5"/>
          <p:cNvSpPr/>
          <p:nvPr/>
        </p:nvSpPr>
        <p:spPr>
          <a:xfrm>
            <a:off x="4236357" y="307505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9" name="Rectangle 8"/>
          <p:cNvSpPr/>
          <p:nvPr/>
        </p:nvSpPr>
        <p:spPr>
          <a:xfrm>
            <a:off x="2674843" y="542873"/>
            <a:ext cx="6615914"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4800" b="1" i="0" u="none" strike="noStrike" kern="0" cap="none" spc="0" normalizeH="0" baseline="0" noProof="0" dirty="0">
                <a:ln>
                  <a:noFill/>
                </a:ln>
                <a:solidFill>
                  <a:srgbClr val="A26D18"/>
                </a:solidFill>
                <a:effectLst>
                  <a:outerShdw blurRad="38100" dist="38100" dir="2700000" algn="tl">
                    <a:srgbClr val="000000"/>
                  </a:outerShdw>
                </a:effectLst>
                <a:uLnTx/>
                <a:uFillTx/>
                <a:latin typeface="Times New Roman"/>
                <a:ea typeface="+mn-ea"/>
                <a:cs typeface="+mn-cs"/>
              </a:rPr>
              <a:t>Definition of Leadership</a:t>
            </a:r>
          </a:p>
        </p:txBody>
      </p:sp>
      <p:sp>
        <p:nvSpPr>
          <p:cNvPr id="10" name="Rectangle 9"/>
          <p:cNvSpPr/>
          <p:nvPr/>
        </p:nvSpPr>
        <p:spPr>
          <a:xfrm>
            <a:off x="2016370" y="1720840"/>
            <a:ext cx="819443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1" name="Rectangle 10"/>
          <p:cNvSpPr/>
          <p:nvPr/>
        </p:nvSpPr>
        <p:spPr>
          <a:xfrm>
            <a:off x="2016370" y="4186297"/>
            <a:ext cx="819443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2" name="Rectangle 11"/>
          <p:cNvSpPr/>
          <p:nvPr/>
        </p:nvSpPr>
        <p:spPr>
          <a:xfrm>
            <a:off x="2674843" y="5105972"/>
            <a:ext cx="6290505"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effectLst/>
                <a:uLnTx/>
                <a:uFillTx/>
                <a:latin typeface="+mj-lt"/>
                <a:ea typeface="+mn-ea"/>
                <a:cs typeface="+mn-cs"/>
              </a:rPr>
              <a:t>Webster’s Dictionary</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2800" b="1" dirty="0">
                <a:latin typeface="+mj-lt"/>
              </a:rPr>
              <a:t>…</a:t>
            </a:r>
            <a:r>
              <a:rPr kumimoji="0" lang="en-ZA" sz="2800" b="0" i="0" u="none" strike="noStrike" kern="1200" cap="none" spc="0" normalizeH="0" baseline="0" noProof="0" dirty="0">
                <a:ln>
                  <a:noFill/>
                </a:ln>
                <a:effectLst/>
                <a:uLnTx/>
                <a:uFillTx/>
                <a:latin typeface="+mj-lt"/>
                <a:ea typeface="+mn-ea"/>
                <a:cs typeface="+mn-cs"/>
              </a:rPr>
              <a:t>the power or ability to lead other people</a:t>
            </a:r>
          </a:p>
        </p:txBody>
      </p:sp>
      <p:sp>
        <p:nvSpPr>
          <p:cNvPr id="14" name="Rectangle 13"/>
          <p:cNvSpPr/>
          <p:nvPr/>
        </p:nvSpPr>
        <p:spPr>
          <a:xfrm>
            <a:off x="2702625" y="2090172"/>
            <a:ext cx="6821919"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000000"/>
                </a:solidFill>
                <a:effectLst/>
                <a:uLnTx/>
                <a:uFillTx/>
                <a:latin typeface="Times New Roman"/>
                <a:ea typeface="+mn-ea"/>
                <a:cs typeface="+mn-cs"/>
              </a:rPr>
              <a:t>The Oxford English Dictionary defines a leader as:</a:t>
            </a:r>
            <a:endParaRPr kumimoji="0" lang="en-ZA" sz="28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srgbClr val="000000"/>
                </a:solidFill>
                <a:effectLst/>
                <a:uLnTx/>
                <a:uFillTx/>
                <a:latin typeface="Times New Roman"/>
                <a:ea typeface="+mn-ea"/>
                <a:cs typeface="+mn-cs"/>
              </a:rPr>
              <a:t>…the person who leads or commands a group, organization, or country: </a:t>
            </a:r>
            <a:r>
              <a:rPr kumimoji="0" lang="en-ZA" sz="2800" b="0" i="1" u="none" strike="noStrike" kern="1200" cap="none" spc="0" normalizeH="0" baseline="0" noProof="0" dirty="0">
                <a:ln>
                  <a:noFill/>
                </a:ln>
                <a:solidFill>
                  <a:srgbClr val="000000"/>
                </a:solidFill>
                <a:effectLst/>
                <a:uLnTx/>
                <a:uFillTx/>
                <a:latin typeface="Times New Roman"/>
                <a:ea typeface="+mn-ea"/>
                <a:cs typeface="+mn-cs"/>
              </a:rPr>
              <a:t>the leader of a protest group</a:t>
            </a:r>
            <a:r>
              <a:rPr kumimoji="0" lang="en-ZA" sz="2800" b="0" i="0" u="none" strike="noStrike" kern="1200" cap="none" spc="0" normalizeH="0" baseline="0" noProof="0" dirty="0">
                <a:ln>
                  <a:noFill/>
                </a:ln>
                <a:solidFill>
                  <a:srgbClr val="000000"/>
                </a:solidFill>
                <a:effectLst/>
                <a:uLnTx/>
                <a:uFillTx/>
                <a:latin typeface="Times New Roman"/>
                <a:ea typeface="+mn-ea"/>
                <a:cs typeface="+mn-cs"/>
              </a:rPr>
              <a:t> </a:t>
            </a:r>
            <a:r>
              <a:rPr kumimoji="0" lang="en-ZA" sz="2800" b="0" i="1" u="none" strike="noStrike" kern="1200" cap="none" spc="0" normalizeH="0" baseline="0" noProof="0" dirty="0">
                <a:ln>
                  <a:noFill/>
                </a:ln>
                <a:solidFill>
                  <a:srgbClr val="000000"/>
                </a:solidFill>
                <a:effectLst/>
                <a:uLnTx/>
                <a:uFillTx/>
                <a:latin typeface="Times New Roman"/>
                <a:ea typeface="+mn-ea"/>
                <a:cs typeface="+mn-cs"/>
              </a:rPr>
              <a:t>a natural leader</a:t>
            </a:r>
          </a:p>
        </p:txBody>
      </p:sp>
    </p:spTree>
    <p:extLst>
      <p:ext uri="{BB962C8B-B14F-4D97-AF65-F5344CB8AC3E}">
        <p14:creationId xmlns:p14="http://schemas.microsoft.com/office/powerpoint/2010/main" val="3097007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465E9C"/>
                </a:solidFill>
              </a:rPr>
              <a:t>.</a:t>
            </a:r>
            <a:endParaRPr lang="en-US" dirty="0">
              <a:solidFill>
                <a:srgbClr val="465E9C"/>
              </a:solidFill>
            </a:endParaRPr>
          </a:p>
        </p:txBody>
      </p:sp>
      <p:sp>
        <p:nvSpPr>
          <p:cNvPr id="5" name="Slide Number Placeholder 4"/>
          <p:cNvSpPr>
            <a:spLocks noGrp="1"/>
          </p:cNvSpPr>
          <p:nvPr>
            <p:ph type="sldNum" sz="quarter" idx="11"/>
          </p:nvPr>
        </p:nvSpPr>
        <p:spPr/>
        <p:txBody>
          <a:bodyPr/>
          <a:lstStyle/>
          <a:p>
            <a:fld id="{5DC8B179-68B6-472F-86CC-34DC35BC591E}" type="slidenum">
              <a:rPr lang="en-US" smtClean="0"/>
              <a:pPr/>
              <a:t>20</a:t>
            </a:fld>
            <a:endParaRPr lang="en-US" dirty="0"/>
          </a:p>
        </p:txBody>
      </p:sp>
      <p:sp>
        <p:nvSpPr>
          <p:cNvPr id="6" name="Rectangle 5"/>
          <p:cNvSpPr/>
          <p:nvPr/>
        </p:nvSpPr>
        <p:spPr>
          <a:xfrm>
            <a:off x="477078" y="1584621"/>
            <a:ext cx="11105322" cy="400110"/>
          </a:xfrm>
          <a:prstGeom prst="rect">
            <a:avLst/>
          </a:prstGeom>
        </p:spPr>
        <p:txBody>
          <a:bodyPr wrap="square">
            <a:spAutoFit/>
          </a:bodyPr>
          <a:lstStyle/>
          <a:p>
            <a:endParaRPr lang="en-ZA" sz="2000" dirty="0"/>
          </a:p>
        </p:txBody>
      </p:sp>
      <p:sp>
        <p:nvSpPr>
          <p:cNvPr id="7" name="Rectangle 6"/>
          <p:cNvSpPr/>
          <p:nvPr/>
        </p:nvSpPr>
        <p:spPr>
          <a:xfrm>
            <a:off x="1749287" y="138071"/>
            <a:ext cx="9833113" cy="1446550"/>
          </a:xfrm>
          <a:prstGeom prst="rect">
            <a:avLst/>
          </a:prstGeom>
        </p:spPr>
        <p:txBody>
          <a:bodyPr wrap="square">
            <a:spAutoFit/>
          </a:bodyPr>
          <a:lstStyle/>
          <a:p>
            <a:r>
              <a:rPr lang="en-US" sz="4400" b="1" kern="0" dirty="0">
                <a:solidFill>
                  <a:srgbClr val="A26D18"/>
                </a:solidFill>
                <a:effectLst>
                  <a:outerShdw blurRad="38100" dist="38100" dir="2700000" algn="tl">
                    <a:srgbClr val="000000"/>
                  </a:outerShdw>
                </a:effectLst>
                <a:ea typeface="+mj-ea"/>
                <a:cs typeface="+mj-cs"/>
              </a:rPr>
              <a:t>Ten Principles of Servant Leadership</a:t>
            </a:r>
            <a:br>
              <a:rPr lang="en-US" sz="4400" b="1" kern="0" dirty="0">
                <a:solidFill>
                  <a:srgbClr val="A26D18"/>
                </a:solidFill>
                <a:effectLst>
                  <a:outerShdw blurRad="38100" dist="38100" dir="2700000" algn="tl">
                    <a:srgbClr val="000000"/>
                  </a:outerShdw>
                </a:effectLst>
                <a:ea typeface="+mj-ea"/>
                <a:cs typeface="+mj-cs"/>
              </a:rPr>
            </a:br>
            <a:r>
              <a:rPr lang="en-US" sz="4400" b="1" kern="0" dirty="0">
                <a:solidFill>
                  <a:srgbClr val="A26D18"/>
                </a:solidFill>
                <a:effectLst>
                  <a:outerShdw blurRad="38100" dist="38100" dir="2700000" algn="tl">
                    <a:srgbClr val="000000"/>
                  </a:outerShdw>
                </a:effectLst>
                <a:ea typeface="+mj-ea"/>
                <a:cs typeface="+mj-cs"/>
              </a:rPr>
              <a:t>             </a:t>
            </a:r>
            <a:r>
              <a:rPr lang="en-US" sz="2800" b="1" kern="0" dirty="0">
                <a:solidFill>
                  <a:srgbClr val="A26D18"/>
                </a:solidFill>
                <a:effectLst>
                  <a:outerShdw blurRad="38100" dist="38100" dir="2700000" algn="tl">
                    <a:srgbClr val="000000"/>
                  </a:outerShdw>
                </a:effectLst>
                <a:ea typeface="+mj-ea"/>
                <a:cs typeface="+mj-cs"/>
              </a:rPr>
              <a:t>by Robert Greenleaf</a:t>
            </a:r>
            <a:endParaRPr lang="en-ZA" dirty="0"/>
          </a:p>
        </p:txBody>
      </p:sp>
      <p:sp>
        <p:nvSpPr>
          <p:cNvPr id="2" name="Rectangle 1"/>
          <p:cNvSpPr/>
          <p:nvPr/>
        </p:nvSpPr>
        <p:spPr>
          <a:xfrm>
            <a:off x="139148" y="1984731"/>
            <a:ext cx="11781182" cy="3908762"/>
          </a:xfrm>
          <a:prstGeom prst="rect">
            <a:avLst/>
          </a:prstGeom>
        </p:spPr>
        <p:txBody>
          <a:bodyPr wrap="square">
            <a:spAutoFit/>
          </a:bodyPr>
          <a:lstStyle/>
          <a:p>
            <a:pPr marL="457200" indent="-457200">
              <a:buAutoNum type="arabicPeriod" startAt="4"/>
            </a:pPr>
            <a:r>
              <a:rPr lang="en-ZA" sz="2400" b="1" dirty="0"/>
              <a:t>Awareness – </a:t>
            </a:r>
            <a:r>
              <a:rPr lang="en-ZA" sz="2400" dirty="0"/>
              <a:t>(tune in to what is happening around you)</a:t>
            </a:r>
          </a:p>
          <a:p>
            <a:r>
              <a:rPr lang="en-ZA" sz="2000" dirty="0"/>
              <a:t>Having a wider awareness of yourself and others is a common trait of effective servant leaders. Understanding strengths, weaknesses and areas for development and support is crucial for maximising performance.</a:t>
            </a:r>
          </a:p>
          <a:p>
            <a:endParaRPr lang="en-ZA" dirty="0"/>
          </a:p>
          <a:p>
            <a:r>
              <a:rPr lang="en-ZA" sz="2400" b="1" dirty="0"/>
              <a:t>5.  Persuasion – (</a:t>
            </a:r>
            <a:r>
              <a:rPr lang="en-US" sz="2400" dirty="0"/>
              <a:t>build consensus. Convince vs. coerce compliance) </a:t>
            </a:r>
            <a:endParaRPr lang="en-ZA" sz="2400" b="1" dirty="0"/>
          </a:p>
          <a:p>
            <a:r>
              <a:rPr lang="en-ZA" sz="2000" dirty="0"/>
              <a:t>A key difference between servant leadership and other styles of leadership is that servant leaders rely largely on persuasion and cooperation rather than authority and delegation. Servant leaders have an ability to convince others as opposed to coercing them into compliance.</a:t>
            </a:r>
          </a:p>
          <a:p>
            <a:endParaRPr lang="en-ZA" dirty="0"/>
          </a:p>
          <a:p>
            <a:r>
              <a:rPr lang="en-ZA" sz="2400" b="1" dirty="0"/>
              <a:t>6.  Conceptualisation – (</a:t>
            </a:r>
            <a:r>
              <a:rPr lang="en-US" sz="2400" dirty="0"/>
              <a:t>conceive a desirable vision, then lead in that direction) </a:t>
            </a:r>
            <a:endParaRPr lang="en-ZA" sz="2400" b="1" dirty="0"/>
          </a:p>
          <a:p>
            <a:r>
              <a:rPr lang="en-ZA" sz="2000" dirty="0"/>
              <a:t>Servant leaders have the ability to look at a problem from a conceptualising perspective, meaning they are able to think beyond the day-to-day realities of their work. </a:t>
            </a:r>
          </a:p>
        </p:txBody>
      </p:sp>
    </p:spTree>
    <p:extLst>
      <p:ext uri="{BB962C8B-B14F-4D97-AF65-F5344CB8AC3E}">
        <p14:creationId xmlns:p14="http://schemas.microsoft.com/office/powerpoint/2010/main" val="2862053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465E9C"/>
                </a:solidFill>
              </a:rPr>
              <a:t>.</a:t>
            </a:r>
            <a:endParaRPr lang="en-US" dirty="0">
              <a:solidFill>
                <a:srgbClr val="465E9C"/>
              </a:solidFill>
            </a:endParaRPr>
          </a:p>
        </p:txBody>
      </p:sp>
      <p:sp>
        <p:nvSpPr>
          <p:cNvPr id="5" name="Slide Number Placeholder 4"/>
          <p:cNvSpPr>
            <a:spLocks noGrp="1"/>
          </p:cNvSpPr>
          <p:nvPr>
            <p:ph type="sldNum" sz="quarter" idx="11"/>
          </p:nvPr>
        </p:nvSpPr>
        <p:spPr/>
        <p:txBody>
          <a:bodyPr/>
          <a:lstStyle/>
          <a:p>
            <a:fld id="{5DC8B179-68B6-472F-86CC-34DC35BC591E}" type="slidenum">
              <a:rPr lang="en-US" smtClean="0"/>
              <a:pPr/>
              <a:t>21</a:t>
            </a:fld>
            <a:endParaRPr lang="en-US" dirty="0"/>
          </a:p>
        </p:txBody>
      </p:sp>
      <p:sp>
        <p:nvSpPr>
          <p:cNvPr id="7" name="Rectangle 6"/>
          <p:cNvSpPr/>
          <p:nvPr/>
        </p:nvSpPr>
        <p:spPr>
          <a:xfrm>
            <a:off x="1749287" y="23137"/>
            <a:ext cx="9833113" cy="1446550"/>
          </a:xfrm>
          <a:prstGeom prst="rect">
            <a:avLst/>
          </a:prstGeom>
        </p:spPr>
        <p:txBody>
          <a:bodyPr wrap="square">
            <a:spAutoFit/>
          </a:bodyPr>
          <a:lstStyle/>
          <a:p>
            <a:r>
              <a:rPr lang="en-US" sz="4400" b="1" kern="0" dirty="0">
                <a:solidFill>
                  <a:srgbClr val="A26D18"/>
                </a:solidFill>
                <a:effectLst>
                  <a:outerShdw blurRad="38100" dist="38100" dir="2700000" algn="tl">
                    <a:srgbClr val="000000"/>
                  </a:outerShdw>
                </a:effectLst>
                <a:ea typeface="+mj-ea"/>
                <a:cs typeface="+mj-cs"/>
              </a:rPr>
              <a:t>Ten Principles of Servant Leadership</a:t>
            </a:r>
          </a:p>
          <a:p>
            <a:r>
              <a:rPr lang="en-US" sz="4400" b="1" kern="0" dirty="0">
                <a:solidFill>
                  <a:srgbClr val="A26D18"/>
                </a:solidFill>
                <a:effectLst>
                  <a:outerShdw blurRad="38100" dist="38100" dir="2700000" algn="tl">
                    <a:srgbClr val="000000"/>
                  </a:outerShdw>
                </a:effectLst>
                <a:ea typeface="+mj-ea"/>
                <a:cs typeface="+mj-cs"/>
              </a:rPr>
              <a:t>              </a:t>
            </a:r>
            <a:r>
              <a:rPr lang="en-US" sz="2800" b="1" kern="0" dirty="0">
                <a:solidFill>
                  <a:srgbClr val="A26D18"/>
                </a:solidFill>
                <a:effectLst>
                  <a:outerShdw blurRad="38100" dist="38100" dir="2700000" algn="tl">
                    <a:srgbClr val="000000"/>
                  </a:outerShdw>
                </a:effectLst>
                <a:ea typeface="+mj-ea"/>
                <a:cs typeface="+mj-cs"/>
              </a:rPr>
              <a:t>by Robert Greenleaf</a:t>
            </a:r>
            <a:endParaRPr lang="en-ZA" dirty="0"/>
          </a:p>
        </p:txBody>
      </p:sp>
      <p:sp>
        <p:nvSpPr>
          <p:cNvPr id="2" name="Rectangle 1"/>
          <p:cNvSpPr/>
          <p:nvPr/>
        </p:nvSpPr>
        <p:spPr>
          <a:xfrm>
            <a:off x="166444" y="1227177"/>
            <a:ext cx="11781182" cy="5847755"/>
          </a:xfrm>
          <a:prstGeom prst="rect">
            <a:avLst/>
          </a:prstGeom>
        </p:spPr>
        <p:txBody>
          <a:bodyPr wrap="square">
            <a:spAutoFit/>
          </a:bodyPr>
          <a:lstStyle/>
          <a:p>
            <a:r>
              <a:rPr lang="en-ZA" sz="2400" b="1" dirty="0"/>
              <a:t>7.  Foresight    </a:t>
            </a:r>
          </a:p>
          <a:p>
            <a:r>
              <a:rPr lang="en-ZA" sz="2000" dirty="0"/>
              <a:t>Foresight is a characteristic which enables servant leaders to understand lessons from the past, the realities of the present, and the likely outcomes of any future decisions.</a:t>
            </a:r>
          </a:p>
          <a:p>
            <a:endParaRPr lang="en-ZA" dirty="0"/>
          </a:p>
          <a:p>
            <a:r>
              <a:rPr lang="en-ZA" sz="2400" b="1" dirty="0"/>
              <a:t>8.  Stewardship- </a:t>
            </a:r>
            <a:r>
              <a:rPr lang="en-US" sz="2400" dirty="0"/>
              <a:t>acknowledge and care for God’s gifts</a:t>
            </a:r>
            <a:endParaRPr lang="en-ZA" sz="2400" b="1" dirty="0"/>
          </a:p>
          <a:p>
            <a:r>
              <a:rPr lang="en-ZA" sz="2000" dirty="0"/>
              <a:t>Entrusted with resources of others</a:t>
            </a:r>
          </a:p>
          <a:p>
            <a:r>
              <a:rPr lang="en-ZA" sz="2000" dirty="0"/>
              <a:t>Guarantee a return on investments</a:t>
            </a:r>
          </a:p>
          <a:p>
            <a:endParaRPr lang="en-ZA" sz="2000" b="1" dirty="0"/>
          </a:p>
          <a:p>
            <a:r>
              <a:rPr lang="en-ZA" sz="2400" b="1" dirty="0"/>
              <a:t>9.  Commitment to the Growth of People</a:t>
            </a:r>
          </a:p>
          <a:p>
            <a:r>
              <a:rPr lang="en-ZA" sz="2000" dirty="0"/>
              <a:t>- Help followers grow beyond their current skill levels </a:t>
            </a:r>
          </a:p>
          <a:p>
            <a:r>
              <a:rPr lang="en-ZA" sz="2000" dirty="0"/>
              <a:t>Servant leaders believe that people have an intrinsic value beyond that of the work they do. They lead with a deep committed to both the personal and professional growth of each and every individual within their organization. </a:t>
            </a:r>
          </a:p>
          <a:p>
            <a:endParaRPr lang="en-ZA" dirty="0"/>
          </a:p>
          <a:p>
            <a:r>
              <a:rPr lang="en-ZA" sz="2400" b="1" dirty="0"/>
              <a:t>10. Building Community- </a:t>
            </a:r>
            <a:r>
              <a:rPr lang="en-US" sz="2400" dirty="0"/>
              <a:t>create a deeper desire for belonging, a bond that goes beyond a traditional organization, </a:t>
            </a:r>
            <a:r>
              <a:rPr lang="en-ZA" sz="2000" dirty="0"/>
              <a:t>Servant leaders seek to identify ways in which social and task orientated communities can be built amongst those who work within their organisation. </a:t>
            </a:r>
            <a:r>
              <a:rPr lang="en-ZA" sz="2000" dirty="0"/>
              <a:t>Effectiveness and Camaraderie </a:t>
            </a:r>
          </a:p>
          <a:p>
            <a:endParaRPr lang="en-ZA" sz="2000" dirty="0"/>
          </a:p>
          <a:p>
            <a:endParaRPr lang="en-ZA" dirty="0"/>
          </a:p>
        </p:txBody>
      </p:sp>
    </p:spTree>
    <p:extLst>
      <p:ext uri="{BB962C8B-B14F-4D97-AF65-F5344CB8AC3E}">
        <p14:creationId xmlns:p14="http://schemas.microsoft.com/office/powerpoint/2010/main" val="1083849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Lead Like Jesus</a:t>
            </a:r>
          </a:p>
        </p:txBody>
      </p:sp>
      <p:sp>
        <p:nvSpPr>
          <p:cNvPr id="3" name="Content Placeholder 2"/>
          <p:cNvSpPr>
            <a:spLocks noGrp="1"/>
          </p:cNvSpPr>
          <p:nvPr>
            <p:ph idx="1"/>
          </p:nvPr>
        </p:nvSpPr>
        <p:spPr/>
        <p:txBody>
          <a:bodyPr/>
          <a:lstStyle/>
          <a:p>
            <a:r>
              <a:rPr lang="en-US" b="1" dirty="0"/>
              <a:t>1. Values diverse opinions </a:t>
            </a:r>
            <a:r>
              <a:rPr lang="en-US" dirty="0"/>
              <a:t>Seeks other points of view</a:t>
            </a:r>
          </a:p>
          <a:p>
            <a:pPr lvl="1"/>
            <a:r>
              <a:rPr lang="en-US" dirty="0"/>
              <a:t>Accepts new and contrary opinions</a:t>
            </a:r>
          </a:p>
          <a:p>
            <a:pPr lvl="1"/>
            <a:endParaRPr lang="en-US" dirty="0"/>
          </a:p>
          <a:p>
            <a:pPr lvl="1"/>
            <a:r>
              <a:rPr lang="en-US" b="1" dirty="0"/>
              <a:t>Example from the Bible?</a:t>
            </a:r>
          </a:p>
          <a:p>
            <a:pPr lvl="2"/>
            <a:r>
              <a:rPr lang="en-US" dirty="0"/>
              <a:t>He surrounded himself with a diverse group of followers.</a:t>
            </a:r>
          </a:p>
          <a:p>
            <a:pPr lvl="3"/>
            <a:r>
              <a:rPr lang="en-US" sz="2400" dirty="0"/>
              <a:t>Fishermen, a Tax Collector, a Zealot, Tradesmen </a:t>
            </a:r>
          </a:p>
          <a:p>
            <a:pPr lvl="2"/>
            <a:r>
              <a:rPr lang="en-US" dirty="0"/>
              <a:t>He preached a message of salvation for everyone, Jew and Gentile.</a:t>
            </a:r>
          </a:p>
        </p:txBody>
      </p:sp>
      <p:sp>
        <p:nvSpPr>
          <p:cNvPr id="6" name="Footer Placeholder 5"/>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22</a:t>
            </a:fld>
            <a:endParaRPr lang="en-US"/>
          </a:p>
        </p:txBody>
      </p:sp>
    </p:spTree>
    <p:extLst>
      <p:ext uri="{BB962C8B-B14F-4D97-AF65-F5344CB8AC3E}">
        <p14:creationId xmlns:p14="http://schemas.microsoft.com/office/powerpoint/2010/main" val="560515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Lead Like Jesus</a:t>
            </a:r>
          </a:p>
        </p:txBody>
      </p:sp>
      <p:sp>
        <p:nvSpPr>
          <p:cNvPr id="3" name="Content Placeholder 2"/>
          <p:cNvSpPr>
            <a:spLocks noGrp="1"/>
          </p:cNvSpPr>
          <p:nvPr>
            <p:ph idx="1"/>
          </p:nvPr>
        </p:nvSpPr>
        <p:spPr>
          <a:xfrm>
            <a:off x="609600" y="1420812"/>
            <a:ext cx="10972800" cy="5437187"/>
          </a:xfrm>
        </p:spPr>
        <p:txBody>
          <a:bodyPr/>
          <a:lstStyle/>
          <a:p>
            <a:r>
              <a:rPr lang="en-US" b="1" dirty="0"/>
              <a:t>2. Creates a culture of trust </a:t>
            </a:r>
          </a:p>
          <a:p>
            <a:r>
              <a:rPr lang="en-US" dirty="0"/>
              <a:t>Takes a person’s word at face value</a:t>
            </a:r>
          </a:p>
          <a:p>
            <a:pPr lvl="1"/>
            <a:r>
              <a:rPr lang="en-US" dirty="0"/>
              <a:t>Believes that everyone will fulfill their roles </a:t>
            </a:r>
          </a:p>
          <a:p>
            <a:pPr lvl="1"/>
            <a:endParaRPr lang="en-US" dirty="0"/>
          </a:p>
          <a:p>
            <a:pPr lvl="1"/>
            <a:r>
              <a:rPr lang="en-US" b="1" dirty="0"/>
              <a:t>Example from the Bible?</a:t>
            </a:r>
          </a:p>
          <a:p>
            <a:pPr lvl="2"/>
            <a:r>
              <a:rPr lang="en-ZA" dirty="0"/>
              <a:t>Jesus was willing to invest in people others would have dismissed. </a:t>
            </a:r>
          </a:p>
          <a:p>
            <a:pPr lvl="2"/>
            <a:r>
              <a:rPr lang="en-ZA" dirty="0"/>
              <a:t>Consider the disciples. They were not the “religious” elite, yet Jesus used them to start His church.</a:t>
            </a:r>
          </a:p>
          <a:p>
            <a:pPr lvl="2"/>
            <a:r>
              <a:rPr lang="en-ZA" dirty="0"/>
              <a:t>Jesus released responsibility and ownership in a ministry.</a:t>
            </a:r>
          </a:p>
          <a:p>
            <a:pPr lvl="2"/>
            <a:r>
              <a:rPr lang="en-ZA" dirty="0"/>
              <a:t>Consider how He sent the disciples out on their own. No micro-management it appears.</a:t>
            </a:r>
            <a:endParaRPr lang="en-US" dirty="0"/>
          </a:p>
          <a:p>
            <a:pPr lvl="1"/>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23</a:t>
            </a:fld>
            <a:endParaRPr lang="en-US"/>
          </a:p>
        </p:txBody>
      </p:sp>
    </p:spTree>
    <p:extLst>
      <p:ext uri="{BB962C8B-B14F-4D97-AF65-F5344CB8AC3E}">
        <p14:creationId xmlns:p14="http://schemas.microsoft.com/office/powerpoint/2010/main" val="1417280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to Lead Like Jesus</a:t>
            </a:r>
            <a:endParaRPr lang="en-US" dirty="0"/>
          </a:p>
        </p:txBody>
      </p:sp>
      <p:sp>
        <p:nvSpPr>
          <p:cNvPr id="3" name="Content Placeholder 2"/>
          <p:cNvSpPr>
            <a:spLocks noGrp="1"/>
          </p:cNvSpPr>
          <p:nvPr>
            <p:ph idx="1"/>
          </p:nvPr>
        </p:nvSpPr>
        <p:spPr/>
        <p:txBody>
          <a:bodyPr/>
          <a:lstStyle/>
          <a:p>
            <a:r>
              <a:rPr lang="en-US" b="1" dirty="0"/>
              <a:t>3. Develops other leaders (</a:t>
            </a:r>
            <a:r>
              <a:rPr lang="en-US" b="1" dirty="0">
                <a:solidFill>
                  <a:srgbClr val="000000"/>
                </a:solidFill>
              </a:rPr>
              <a:t>Cultivate Followers)</a:t>
            </a:r>
            <a:endParaRPr lang="en-US" b="1" dirty="0"/>
          </a:p>
          <a:p>
            <a:r>
              <a:rPr lang="en-US" dirty="0"/>
              <a:t>Teaches others to lead by example  </a:t>
            </a:r>
          </a:p>
          <a:p>
            <a:pPr lvl="1"/>
            <a:r>
              <a:rPr lang="en-US" dirty="0"/>
              <a:t>Delegates responsibility and authority</a:t>
            </a:r>
          </a:p>
          <a:p>
            <a:pPr lvl="1"/>
            <a:endParaRPr lang="en-US" dirty="0"/>
          </a:p>
          <a:p>
            <a:pPr lvl="1"/>
            <a:r>
              <a:rPr lang="en-US" b="1" dirty="0"/>
              <a:t>Example from the Bible?</a:t>
            </a:r>
          </a:p>
          <a:p>
            <a:pPr lvl="2"/>
            <a:r>
              <a:rPr lang="en-US" dirty="0"/>
              <a:t>He took a group of rag tag fishermen, farmers and tax collectors and turned them into consummate Evangelists.</a:t>
            </a:r>
          </a:p>
          <a:p>
            <a:pPr lvl="3"/>
            <a:r>
              <a:rPr lang="en-US" dirty="0"/>
              <a:t>Peter, the fisherman, became leader of the church.</a:t>
            </a:r>
          </a:p>
          <a:p>
            <a:pPr lvl="1"/>
            <a:endParaRPr lang="en-US" dirty="0"/>
          </a:p>
        </p:txBody>
      </p:sp>
      <p:sp>
        <p:nvSpPr>
          <p:cNvPr id="6" name="Footer Placeholder 5"/>
          <p:cNvSpPr>
            <a:spLocks noGrp="1"/>
          </p:cNvSpPr>
          <p:nvPr>
            <p:ph type="ftr" sz="quarter" idx="11"/>
          </p:nvPr>
        </p:nvSpPr>
        <p:spPr/>
        <p:txBody>
          <a:bodyPr/>
          <a:lstStyle/>
          <a:p>
            <a:r>
              <a:rPr lang="en-US" dirty="0"/>
              <a:t>.</a:t>
            </a:r>
          </a:p>
        </p:txBody>
      </p:sp>
      <p:sp>
        <p:nvSpPr>
          <p:cNvPr id="5" name="Slide Number Placeholder 4"/>
          <p:cNvSpPr>
            <a:spLocks noGrp="1"/>
          </p:cNvSpPr>
          <p:nvPr>
            <p:ph type="sldNum" sz="quarter" idx="12"/>
          </p:nvPr>
        </p:nvSpPr>
        <p:spPr/>
        <p:txBody>
          <a:bodyPr/>
          <a:lstStyle/>
          <a:p>
            <a:fld id="{AFD3CFA2-654C-4D9B-98D3-FE2DC58DC48A}" type="slidenum">
              <a:rPr lang="en-US" smtClean="0"/>
              <a:pPr/>
              <a:t>24</a:t>
            </a:fld>
            <a:endParaRPr lang="en-US"/>
          </a:p>
        </p:txBody>
      </p:sp>
    </p:spTree>
    <p:extLst>
      <p:ext uri="{BB962C8B-B14F-4D97-AF65-F5344CB8AC3E}">
        <p14:creationId xmlns:p14="http://schemas.microsoft.com/office/powerpoint/2010/main" val="210461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Lead Like Jesus</a:t>
            </a:r>
          </a:p>
        </p:txBody>
      </p:sp>
      <p:sp>
        <p:nvSpPr>
          <p:cNvPr id="3" name="Content Placeholder 2"/>
          <p:cNvSpPr>
            <a:spLocks noGrp="1"/>
          </p:cNvSpPr>
          <p:nvPr>
            <p:ph idx="1"/>
          </p:nvPr>
        </p:nvSpPr>
        <p:spPr>
          <a:xfrm>
            <a:off x="609600" y="1600201"/>
            <a:ext cx="10972800" cy="4946373"/>
          </a:xfrm>
        </p:spPr>
        <p:txBody>
          <a:bodyPr/>
          <a:lstStyle/>
          <a:p>
            <a:r>
              <a:rPr lang="en-US" b="1" dirty="0"/>
              <a:t>4. Helps people with life issues (</a:t>
            </a:r>
            <a:r>
              <a:rPr lang="en-US" b="1" dirty="0">
                <a:solidFill>
                  <a:srgbClr val="000000"/>
                </a:solidFill>
              </a:rPr>
              <a:t>Healing)</a:t>
            </a:r>
            <a:endParaRPr lang="en-US" b="1" dirty="0"/>
          </a:p>
          <a:p>
            <a:pPr lvl="1"/>
            <a:r>
              <a:rPr lang="en-US" dirty="0"/>
              <a:t>Listens and shows compassion </a:t>
            </a:r>
          </a:p>
          <a:p>
            <a:pPr lvl="1"/>
            <a:r>
              <a:rPr lang="en-US" dirty="0"/>
              <a:t>Concern for the total well-being of an individual</a:t>
            </a:r>
          </a:p>
          <a:p>
            <a:pPr lvl="1"/>
            <a:endParaRPr lang="en-US" dirty="0"/>
          </a:p>
          <a:p>
            <a:pPr lvl="1"/>
            <a:r>
              <a:rPr lang="en-US" b="1" dirty="0"/>
              <a:t>Example from the Bible?</a:t>
            </a:r>
          </a:p>
          <a:p>
            <a:pPr lvl="2"/>
            <a:r>
              <a:rPr lang="en-US" dirty="0"/>
              <a:t>Samaritan woman at the well</a:t>
            </a:r>
          </a:p>
          <a:p>
            <a:pPr lvl="2"/>
            <a:r>
              <a:rPr lang="en-US" dirty="0"/>
              <a:t>Curing the blind man and other miracles- </a:t>
            </a:r>
          </a:p>
          <a:p>
            <a:pPr lvl="2"/>
            <a:r>
              <a:rPr lang="en-ZA" dirty="0"/>
              <a:t>Jesus cared more about people than about “Church traditions/cultures.</a:t>
            </a:r>
          </a:p>
          <a:p>
            <a:pPr lvl="2"/>
            <a:r>
              <a:rPr lang="en-ZA" dirty="0"/>
              <a:t>He was willing to jeopardize Himself personally by breaking the “ church traditions” to help someone in need.</a:t>
            </a:r>
          </a:p>
          <a:p>
            <a:pPr lvl="2"/>
            <a:endParaRPr lang="en-US" dirty="0"/>
          </a:p>
          <a:p>
            <a:pPr lvl="2"/>
            <a:endParaRPr lang="en-US" dirty="0"/>
          </a:p>
          <a:p>
            <a:pPr lvl="1"/>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25</a:t>
            </a:fld>
            <a:endParaRPr lang="en-US"/>
          </a:p>
        </p:txBody>
      </p:sp>
    </p:spTree>
    <p:extLst>
      <p:ext uri="{BB962C8B-B14F-4D97-AF65-F5344CB8AC3E}">
        <p14:creationId xmlns:p14="http://schemas.microsoft.com/office/powerpoint/2010/main" val="153202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0" dur="500"/>
                                        <p:tgtEl>
                                          <p:spTgt spid="3">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3" dur="500"/>
                                        <p:tgtEl>
                                          <p:spTgt spid="3">
                                            <p:txEl>
                                              <p:pRg st="7" end="7"/>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to Lead Like Jesus</a:t>
            </a:r>
            <a:endParaRPr lang="en-US" dirty="0"/>
          </a:p>
        </p:txBody>
      </p:sp>
      <p:sp>
        <p:nvSpPr>
          <p:cNvPr id="3" name="Content Placeholder 2"/>
          <p:cNvSpPr>
            <a:spLocks noGrp="1"/>
          </p:cNvSpPr>
          <p:nvPr>
            <p:ph idx="1"/>
          </p:nvPr>
        </p:nvSpPr>
        <p:spPr>
          <a:xfrm>
            <a:off x="609600" y="1600201"/>
            <a:ext cx="10972800" cy="4933121"/>
          </a:xfrm>
        </p:spPr>
        <p:txBody>
          <a:bodyPr/>
          <a:lstStyle/>
          <a:p>
            <a:r>
              <a:rPr lang="en-US" b="1" dirty="0"/>
              <a:t>5. Encourages followers</a:t>
            </a:r>
          </a:p>
          <a:p>
            <a:pPr lvl="1"/>
            <a:r>
              <a:rPr lang="en-US" dirty="0"/>
              <a:t>Creates a “can do” attitude</a:t>
            </a:r>
          </a:p>
          <a:p>
            <a:pPr lvl="1"/>
            <a:r>
              <a:rPr lang="en-US" dirty="0"/>
              <a:t>Plays the role of the “Cheer Leader”</a:t>
            </a:r>
          </a:p>
          <a:p>
            <a:pPr lvl="1"/>
            <a:endParaRPr lang="en-US" dirty="0"/>
          </a:p>
          <a:p>
            <a:pPr lvl="1"/>
            <a:r>
              <a:rPr lang="en-US" b="1" dirty="0"/>
              <a:t>Example from the Bible?</a:t>
            </a:r>
          </a:p>
          <a:p>
            <a:pPr lvl="2"/>
            <a:r>
              <a:rPr lang="en-ZA" dirty="0"/>
              <a:t>Jesus was into leadership development and replacement.</a:t>
            </a:r>
          </a:p>
          <a:p>
            <a:pPr lvl="2"/>
            <a:r>
              <a:rPr lang="en-ZA" dirty="0"/>
              <a:t>He very purposefully prepared the disciples to take over the ministry. He pushed people beyond what they felt they were capable of doing.</a:t>
            </a:r>
          </a:p>
          <a:p>
            <a:pPr lvl="2"/>
            <a:r>
              <a:rPr lang="en-US" dirty="0"/>
              <a:t>Asks Peter to “walk on water”</a:t>
            </a:r>
          </a:p>
          <a:p>
            <a:pPr lvl="2"/>
            <a:r>
              <a:rPr lang="en-US" dirty="0"/>
              <a:t>Mary- from prostitute to deaconess</a:t>
            </a:r>
          </a:p>
          <a:p>
            <a:pPr lvl="1"/>
            <a:endParaRPr lang="en-US" dirty="0"/>
          </a:p>
          <a:p>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26</a:t>
            </a:fld>
            <a:endParaRPr lang="en-US"/>
          </a:p>
        </p:txBody>
      </p:sp>
    </p:spTree>
    <p:extLst>
      <p:ext uri="{BB962C8B-B14F-4D97-AF65-F5344CB8AC3E}">
        <p14:creationId xmlns:p14="http://schemas.microsoft.com/office/powerpoint/2010/main" val="39313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to Lead Like Jesus</a:t>
            </a:r>
            <a:endParaRPr lang="en-US" dirty="0"/>
          </a:p>
        </p:txBody>
      </p:sp>
      <p:sp>
        <p:nvSpPr>
          <p:cNvPr id="3" name="Content Placeholder 2"/>
          <p:cNvSpPr>
            <a:spLocks noGrp="1"/>
          </p:cNvSpPr>
          <p:nvPr>
            <p:ph idx="1"/>
          </p:nvPr>
        </p:nvSpPr>
        <p:spPr/>
        <p:txBody>
          <a:bodyPr/>
          <a:lstStyle/>
          <a:p>
            <a:r>
              <a:rPr lang="en-US" b="1" dirty="0"/>
              <a:t>6. Sells instead of tells  (</a:t>
            </a:r>
            <a:r>
              <a:rPr lang="en-US" b="1" dirty="0">
                <a:solidFill>
                  <a:srgbClr val="000000"/>
                </a:solidFill>
              </a:rPr>
              <a:t>Persuasive</a:t>
            </a:r>
            <a:r>
              <a:rPr lang="en-US" dirty="0">
                <a:solidFill>
                  <a:srgbClr val="000000"/>
                </a:solidFill>
              </a:rPr>
              <a:t>)</a:t>
            </a:r>
            <a:endParaRPr lang="en-US" b="1" dirty="0"/>
          </a:p>
          <a:p>
            <a:pPr lvl="1"/>
            <a:r>
              <a:rPr lang="en-US" dirty="0"/>
              <a:t>Makes them want to do it  </a:t>
            </a:r>
          </a:p>
          <a:p>
            <a:pPr lvl="1"/>
            <a:r>
              <a:rPr lang="en-US" dirty="0"/>
              <a:t>Persuades rather than commands</a:t>
            </a:r>
          </a:p>
          <a:p>
            <a:pPr lvl="1"/>
            <a:endParaRPr lang="en-US" dirty="0"/>
          </a:p>
          <a:p>
            <a:pPr lvl="1"/>
            <a:r>
              <a:rPr lang="en-US" b="1" dirty="0"/>
              <a:t>Example from the Bible?</a:t>
            </a:r>
          </a:p>
          <a:p>
            <a:pPr lvl="2"/>
            <a:r>
              <a:rPr lang="en-US" dirty="0"/>
              <a:t>Without commanding them, the disciples followed Him</a:t>
            </a:r>
          </a:p>
          <a:p>
            <a:pPr lvl="2"/>
            <a:endParaRPr lang="en-US" dirty="0"/>
          </a:p>
          <a:p>
            <a:pPr lvl="1"/>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27</a:t>
            </a:fld>
            <a:endParaRPr lang="en-US"/>
          </a:p>
        </p:txBody>
      </p:sp>
    </p:spTree>
    <p:extLst>
      <p:ext uri="{BB962C8B-B14F-4D97-AF65-F5344CB8AC3E}">
        <p14:creationId xmlns:p14="http://schemas.microsoft.com/office/powerpoint/2010/main" val="27291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to Lead Like Jesus</a:t>
            </a:r>
            <a:endParaRPr lang="en-US" dirty="0"/>
          </a:p>
        </p:txBody>
      </p:sp>
      <p:sp>
        <p:nvSpPr>
          <p:cNvPr id="3" name="Content Placeholder 2"/>
          <p:cNvSpPr>
            <a:spLocks noGrp="1"/>
          </p:cNvSpPr>
          <p:nvPr>
            <p:ph idx="1"/>
          </p:nvPr>
        </p:nvSpPr>
        <p:spPr>
          <a:xfrm>
            <a:off x="609600" y="1447801"/>
            <a:ext cx="10972800" cy="5257799"/>
          </a:xfrm>
        </p:spPr>
        <p:txBody>
          <a:bodyPr/>
          <a:lstStyle/>
          <a:p>
            <a:pPr lvl="0">
              <a:buClr>
                <a:srgbClr val="FF0000"/>
              </a:buClr>
            </a:pPr>
            <a:r>
              <a:rPr lang="en-US" b="1" dirty="0"/>
              <a:t>7. Thinks “you,” not “me.” </a:t>
            </a:r>
            <a:r>
              <a:rPr lang="en-US" b="1" dirty="0">
                <a:solidFill>
                  <a:srgbClr val="000000"/>
                </a:solidFill>
              </a:rPr>
              <a:t>(Empathy)</a:t>
            </a:r>
          </a:p>
          <a:p>
            <a:pPr lvl="1"/>
            <a:r>
              <a:rPr lang="en-US" dirty="0"/>
              <a:t>Selfless, focus on others </a:t>
            </a:r>
          </a:p>
          <a:p>
            <a:pPr lvl="1"/>
            <a:r>
              <a:rPr lang="en-US" dirty="0"/>
              <a:t>Emphasis on “we” versus “me”</a:t>
            </a:r>
          </a:p>
          <a:p>
            <a:pPr lvl="1"/>
            <a:r>
              <a:rPr lang="en-US" dirty="0"/>
              <a:t>Exhibits empathy</a:t>
            </a:r>
          </a:p>
          <a:p>
            <a:pPr lvl="1"/>
            <a:endParaRPr lang="en-US" dirty="0"/>
          </a:p>
          <a:p>
            <a:pPr lvl="1"/>
            <a:r>
              <a:rPr lang="en-US" b="1" dirty="0"/>
              <a:t>Example from the Bible?</a:t>
            </a:r>
          </a:p>
          <a:p>
            <a:pPr lvl="2"/>
            <a:r>
              <a:rPr lang="en-ZA" dirty="0"/>
              <a:t>Jesus handled distractions with grace.</a:t>
            </a:r>
          </a:p>
          <a:p>
            <a:pPr lvl="2"/>
            <a:r>
              <a:rPr lang="en-ZA" dirty="0"/>
              <a:t>When the woman who had been bleeding for 12 years touched His garment, Jesus stopped to heal her, even though headed to a definite purpose.</a:t>
            </a:r>
            <a:endParaRPr lang="en-US" dirty="0"/>
          </a:p>
          <a:p>
            <a:pPr lvl="2"/>
            <a:r>
              <a:rPr lang="en-US" dirty="0"/>
              <a:t>He gave His life for others.</a:t>
            </a:r>
          </a:p>
          <a:p>
            <a:pPr lvl="1"/>
            <a:endParaRPr lang="en-US" dirty="0"/>
          </a:p>
          <a:p>
            <a:endParaRPr lang="en-US" dirty="0"/>
          </a:p>
        </p:txBody>
      </p:sp>
      <p:sp>
        <p:nvSpPr>
          <p:cNvPr id="6" name="Footer Placeholder 5"/>
          <p:cNvSpPr>
            <a:spLocks noGrp="1"/>
          </p:cNvSpPr>
          <p:nvPr>
            <p:ph type="ftr" sz="quarter" idx="11"/>
          </p:nvPr>
        </p:nvSpPr>
        <p:spPr/>
        <p:txBody>
          <a:bodyPr/>
          <a:lstStyle/>
          <a:p>
            <a:r>
              <a:rPr lang="en-US" dirty="0"/>
              <a:t>.</a:t>
            </a:r>
          </a:p>
        </p:txBody>
      </p:sp>
      <p:sp>
        <p:nvSpPr>
          <p:cNvPr id="5" name="Slide Number Placeholder 4"/>
          <p:cNvSpPr>
            <a:spLocks noGrp="1"/>
          </p:cNvSpPr>
          <p:nvPr>
            <p:ph type="sldNum" sz="quarter" idx="12"/>
          </p:nvPr>
        </p:nvSpPr>
        <p:spPr/>
        <p:txBody>
          <a:bodyPr/>
          <a:lstStyle/>
          <a:p>
            <a:fld id="{AFD3CFA2-654C-4D9B-98D3-FE2DC58DC48A}" type="slidenum">
              <a:rPr lang="en-US" smtClean="0"/>
              <a:pPr/>
              <a:t>28</a:t>
            </a:fld>
            <a:endParaRPr lang="en-US"/>
          </a:p>
        </p:txBody>
      </p:sp>
    </p:spTree>
    <p:extLst>
      <p:ext uri="{BB962C8B-B14F-4D97-AF65-F5344CB8AC3E}">
        <p14:creationId xmlns:p14="http://schemas.microsoft.com/office/powerpoint/2010/main" val="340660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Lead Like Jesus</a:t>
            </a:r>
          </a:p>
        </p:txBody>
      </p:sp>
      <p:sp>
        <p:nvSpPr>
          <p:cNvPr id="3" name="Content Placeholder 2"/>
          <p:cNvSpPr>
            <a:spLocks noGrp="1"/>
          </p:cNvSpPr>
          <p:nvPr>
            <p:ph idx="1"/>
          </p:nvPr>
        </p:nvSpPr>
        <p:spPr>
          <a:xfrm>
            <a:off x="609600" y="1600201"/>
            <a:ext cx="10972800" cy="5257799"/>
          </a:xfrm>
        </p:spPr>
        <p:txBody>
          <a:bodyPr/>
          <a:lstStyle/>
          <a:p>
            <a:r>
              <a:rPr lang="en-US" b="1" dirty="0"/>
              <a:t>8. Thinks long-term (</a:t>
            </a:r>
            <a:r>
              <a:rPr lang="en-US" b="1" dirty="0">
                <a:solidFill>
                  <a:srgbClr val="000000"/>
                </a:solidFill>
              </a:rPr>
              <a:t>Foresight)</a:t>
            </a:r>
            <a:endParaRPr lang="en-US" b="1" dirty="0"/>
          </a:p>
          <a:p>
            <a:pPr lvl="1"/>
            <a:r>
              <a:rPr lang="en-US" dirty="0"/>
              <a:t>Thinks about the future</a:t>
            </a:r>
          </a:p>
          <a:p>
            <a:pPr lvl="1"/>
            <a:r>
              <a:rPr lang="en-US" dirty="0"/>
              <a:t>Keeps a foot in the present </a:t>
            </a:r>
          </a:p>
          <a:p>
            <a:pPr lvl="1"/>
            <a:endParaRPr lang="en-US" dirty="0"/>
          </a:p>
          <a:p>
            <a:pPr lvl="1"/>
            <a:r>
              <a:rPr lang="en-US" b="1" dirty="0"/>
              <a:t>Example from the Bible?</a:t>
            </a:r>
          </a:p>
          <a:p>
            <a:pPr lvl="1"/>
            <a:r>
              <a:rPr lang="en-ZA" dirty="0"/>
              <a:t>Jesus had a leadership succession plan. </a:t>
            </a:r>
          </a:p>
          <a:p>
            <a:pPr lvl="1"/>
            <a:r>
              <a:rPr lang="en-ZA" sz="2400" dirty="0"/>
              <a:t>He consistently reminded the disciples He wouldn’t always be with them. Of course, He was still the “leader”, but He left others to take the ministry forward.</a:t>
            </a:r>
          </a:p>
          <a:p>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29</a:t>
            </a:fld>
            <a:endParaRPr lang="en-US"/>
          </a:p>
        </p:txBody>
      </p:sp>
    </p:spTree>
    <p:extLst>
      <p:ext uri="{BB962C8B-B14F-4D97-AF65-F5344CB8AC3E}">
        <p14:creationId xmlns:p14="http://schemas.microsoft.com/office/powerpoint/2010/main" val="252304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953D43-3847-4383-ADEB-AB7AA27014A2}" type="slidenum">
              <a:rPr kumimoji="0" lang="en-GB"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a:ea typeface="+mn-ea"/>
              <a:cs typeface="+mn-cs"/>
            </a:endParaRPr>
          </a:p>
        </p:txBody>
      </p:sp>
      <p:sp>
        <p:nvSpPr>
          <p:cNvPr id="5" name="Rectangle 4"/>
          <p:cNvSpPr/>
          <p:nvPr/>
        </p:nvSpPr>
        <p:spPr>
          <a:xfrm>
            <a:off x="4236357" y="307505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 name="Rectangle 5"/>
          <p:cNvSpPr/>
          <p:nvPr/>
        </p:nvSpPr>
        <p:spPr>
          <a:xfrm>
            <a:off x="4236357" y="307505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9" name="Rectangle 8"/>
          <p:cNvSpPr/>
          <p:nvPr/>
        </p:nvSpPr>
        <p:spPr>
          <a:xfrm>
            <a:off x="2674843" y="542873"/>
            <a:ext cx="6615914"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4800" b="1" i="0" u="none" strike="noStrike" kern="0" cap="none" spc="0" normalizeH="0" baseline="0" noProof="0" dirty="0">
                <a:ln>
                  <a:noFill/>
                </a:ln>
                <a:solidFill>
                  <a:srgbClr val="A26D18"/>
                </a:solidFill>
                <a:effectLst>
                  <a:outerShdw blurRad="38100" dist="38100" dir="2700000" algn="tl">
                    <a:srgbClr val="000000"/>
                  </a:outerShdw>
                </a:effectLst>
                <a:uLnTx/>
                <a:uFillTx/>
                <a:latin typeface="Times New Roman"/>
                <a:ea typeface="+mn-ea"/>
                <a:cs typeface="+mn-cs"/>
              </a:rPr>
              <a:t>Definition of Leadership</a:t>
            </a:r>
          </a:p>
        </p:txBody>
      </p:sp>
      <p:sp>
        <p:nvSpPr>
          <p:cNvPr id="10" name="Rectangle 9"/>
          <p:cNvSpPr/>
          <p:nvPr/>
        </p:nvSpPr>
        <p:spPr>
          <a:xfrm>
            <a:off x="463826" y="1720840"/>
            <a:ext cx="11118574"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srgbClr val="333333"/>
                </a:solidFill>
                <a:effectLst/>
                <a:uLnTx/>
                <a:uFillTx/>
                <a:latin typeface="PT Sans"/>
                <a:ea typeface="+mn-ea"/>
                <a:cs typeface="+mn-cs"/>
              </a:rPr>
              <a:t>"A leader is someone [who] leads by example and has the integrity to do the right thing even when it is not popular. A good leader has positive influence over others, inspiring them to become a better person and example for others to model their life against, as well.“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srgbClr val="333333"/>
                </a:solidFill>
                <a:effectLst/>
                <a:uLnTx/>
                <a:uFillTx/>
                <a:latin typeface="PT Sans"/>
                <a:ea typeface="+mn-ea"/>
                <a:cs typeface="+mn-cs"/>
              </a:rPr>
              <a:t> – </a:t>
            </a:r>
            <a:r>
              <a:rPr kumimoji="0" lang="en-ZA" b="0" i="0" u="none" strike="noStrike" kern="1200" cap="none" spc="0" normalizeH="0" baseline="0" noProof="0" dirty="0">
                <a:ln>
                  <a:noFill/>
                </a:ln>
                <a:solidFill>
                  <a:srgbClr val="333333"/>
                </a:solidFill>
                <a:effectLst/>
                <a:uLnTx/>
                <a:uFillTx/>
                <a:latin typeface="PT Sans"/>
                <a:ea typeface="+mn-ea"/>
                <a:cs typeface="+mn-cs"/>
              </a:rPr>
              <a:t>Mark Little, founder and president, Diversified Funding</a:t>
            </a:r>
            <a:endParaRPr kumimoji="0" lang="en-ZA" sz="2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1" name="Rectangle 10"/>
          <p:cNvSpPr/>
          <p:nvPr/>
        </p:nvSpPr>
        <p:spPr>
          <a:xfrm>
            <a:off x="463826" y="4186297"/>
            <a:ext cx="1088003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srgbClr val="333333"/>
                </a:solidFill>
                <a:effectLst/>
                <a:uLnTx/>
                <a:uFillTx/>
                <a:latin typeface="PT Sans"/>
                <a:ea typeface="+mn-ea"/>
                <a:cs typeface="+mn-cs"/>
              </a:rPr>
              <a:t>"Leadership is the ability to guide others without force into a direction or decision that leaves them still feeling empowered and accomplished."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srgbClr val="333333"/>
                </a:solidFill>
                <a:effectLst/>
                <a:uLnTx/>
                <a:uFillTx/>
                <a:latin typeface="PT Sans"/>
                <a:ea typeface="+mn-ea"/>
                <a:cs typeface="+mn-cs"/>
              </a:rPr>
              <a:t>– </a:t>
            </a:r>
            <a:r>
              <a:rPr kumimoji="0" lang="en-ZA" b="0" i="0" u="none" strike="noStrike" kern="1200" cap="none" spc="0" normalizeH="0" baseline="0" noProof="0" dirty="0">
                <a:ln>
                  <a:noFill/>
                </a:ln>
                <a:solidFill>
                  <a:srgbClr val="333333"/>
                </a:solidFill>
                <a:effectLst/>
                <a:uLnTx/>
                <a:uFillTx/>
                <a:latin typeface="PT Sans"/>
                <a:ea typeface="+mn-ea"/>
                <a:cs typeface="+mn-cs"/>
              </a:rPr>
              <a:t>Lisa Cash Hanson, CEO</a:t>
            </a:r>
            <a:endParaRPr kumimoji="0" lang="en-ZA" sz="24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1387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787"/>
            <a:ext cx="10972800" cy="1143000"/>
          </a:xfrm>
        </p:spPr>
        <p:txBody>
          <a:bodyPr/>
          <a:lstStyle/>
          <a:p>
            <a:r>
              <a:rPr lang="en-US" dirty="0"/>
              <a:t>Learning to Lead Like Jesus</a:t>
            </a:r>
          </a:p>
        </p:txBody>
      </p:sp>
      <p:sp>
        <p:nvSpPr>
          <p:cNvPr id="3" name="Content Placeholder 2"/>
          <p:cNvSpPr>
            <a:spLocks noGrp="1"/>
          </p:cNvSpPr>
          <p:nvPr>
            <p:ph idx="1"/>
          </p:nvPr>
        </p:nvSpPr>
        <p:spPr>
          <a:xfrm>
            <a:off x="609600" y="1235766"/>
            <a:ext cx="10972800" cy="5012634"/>
          </a:xfrm>
        </p:spPr>
        <p:txBody>
          <a:bodyPr/>
          <a:lstStyle/>
          <a:p>
            <a:r>
              <a:rPr lang="en-US" b="1" dirty="0"/>
              <a:t>9. Acts with humility</a:t>
            </a:r>
          </a:p>
          <a:p>
            <a:pPr lvl="1"/>
            <a:r>
              <a:rPr lang="en-US" dirty="0"/>
              <a:t>Doesn’t need a title or signs of power</a:t>
            </a:r>
          </a:p>
          <a:p>
            <a:pPr lvl="1"/>
            <a:r>
              <a:rPr lang="en-US" dirty="0"/>
              <a:t>Follows the Golden Rule </a:t>
            </a:r>
          </a:p>
          <a:p>
            <a:pPr lvl="1"/>
            <a:r>
              <a:rPr lang="en-US" dirty="0"/>
              <a:t>Willing to do whatever it takes </a:t>
            </a:r>
          </a:p>
          <a:p>
            <a:pPr lvl="1"/>
            <a:r>
              <a:rPr lang="en-US" dirty="0"/>
              <a:t>Instinctively assumes the role of the “servant”. </a:t>
            </a:r>
          </a:p>
          <a:p>
            <a:pPr lvl="1"/>
            <a:endParaRPr lang="en-US" dirty="0"/>
          </a:p>
          <a:p>
            <a:pPr lvl="1"/>
            <a:r>
              <a:rPr lang="en-US" b="1" dirty="0"/>
              <a:t>Example from the Bible?</a:t>
            </a:r>
          </a:p>
          <a:p>
            <a:pPr lvl="2"/>
            <a:r>
              <a:rPr lang="en-US" dirty="0"/>
              <a:t>“Are you the King of the Jews? Thou sayeth it.”</a:t>
            </a:r>
          </a:p>
          <a:p>
            <a:pPr lvl="2"/>
            <a:r>
              <a:rPr lang="en-US" dirty="0"/>
              <a:t>The Birth of Jesus</a:t>
            </a:r>
          </a:p>
          <a:p>
            <a:pPr lvl="2"/>
            <a:r>
              <a:rPr lang="en-US" dirty="0"/>
              <a:t>Devil’s temptation on the mountain</a:t>
            </a:r>
          </a:p>
          <a:p>
            <a:pPr lvl="1"/>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30</a:t>
            </a:fld>
            <a:endParaRPr lang="en-US"/>
          </a:p>
        </p:txBody>
      </p:sp>
    </p:spTree>
    <p:extLst>
      <p:ext uri="{BB962C8B-B14F-4D97-AF65-F5344CB8AC3E}">
        <p14:creationId xmlns:p14="http://schemas.microsoft.com/office/powerpoint/2010/main" val="335699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5" dur="500"/>
                                        <p:tgtEl>
                                          <p:spTgt spid="3">
                                            <p:txEl>
                                              <p:pRg st="7" end="7"/>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8" dur="500"/>
                                        <p:tgtEl>
                                          <p:spTgt spid="3">
                                            <p:txEl>
                                              <p:pRg st="8" end="8"/>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to Lead Like Jesus</a:t>
            </a:r>
            <a:endParaRPr lang="en-US" dirty="0"/>
          </a:p>
        </p:txBody>
      </p:sp>
      <p:sp>
        <p:nvSpPr>
          <p:cNvPr id="3" name="Content Placeholder 2"/>
          <p:cNvSpPr>
            <a:spLocks noGrp="1"/>
          </p:cNvSpPr>
          <p:nvPr>
            <p:ph idx="1"/>
          </p:nvPr>
        </p:nvSpPr>
        <p:spPr/>
        <p:txBody>
          <a:bodyPr/>
          <a:lstStyle/>
          <a:p>
            <a:r>
              <a:rPr lang="en-US" b="1" dirty="0"/>
              <a:t>10. Never Loses Sight of the Mission</a:t>
            </a:r>
          </a:p>
          <a:p>
            <a:pPr lvl="2"/>
            <a:r>
              <a:rPr lang="en-US" dirty="0"/>
              <a:t>Maintains the perspective</a:t>
            </a:r>
          </a:p>
          <a:p>
            <a:pPr lvl="2"/>
            <a:r>
              <a:rPr lang="en-US" dirty="0"/>
              <a:t>Plans effectively</a:t>
            </a:r>
          </a:p>
          <a:p>
            <a:pPr lvl="2"/>
            <a:r>
              <a:rPr lang="en-US" dirty="0"/>
              <a:t>Establishes priorities  </a:t>
            </a:r>
          </a:p>
          <a:p>
            <a:pPr lvl="2"/>
            <a:endParaRPr lang="en-US" dirty="0"/>
          </a:p>
          <a:p>
            <a:pPr lvl="2"/>
            <a:r>
              <a:rPr lang="en-US" b="1" dirty="0"/>
              <a:t>Example from the Bible?</a:t>
            </a:r>
          </a:p>
          <a:p>
            <a:pPr lvl="3"/>
            <a:r>
              <a:rPr lang="en-ZA" dirty="0"/>
              <a:t>Jesus was laser focused on His vision.</a:t>
            </a:r>
          </a:p>
          <a:p>
            <a:pPr lvl="3"/>
            <a:r>
              <a:rPr lang="en-ZA" dirty="0"/>
              <a:t>Regardless of the persecutions or distractions, He kept on the mission God had called Him to complete.</a:t>
            </a:r>
          </a:p>
          <a:p>
            <a:pPr lvl="3"/>
            <a:r>
              <a:rPr lang="en-ZA" dirty="0"/>
              <a:t>Jesus was into self-development, He grew in stature, knew the Scriptures and He constantly slipped away to spend time with God.</a:t>
            </a:r>
          </a:p>
          <a:p>
            <a:pPr lvl="2"/>
            <a:endParaRPr lang="en-US" dirty="0"/>
          </a:p>
          <a:p>
            <a:pPr lvl="1"/>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31</a:t>
            </a:fld>
            <a:endParaRPr lang="en-US"/>
          </a:p>
        </p:txBody>
      </p:sp>
    </p:spTree>
    <p:extLst>
      <p:ext uri="{BB962C8B-B14F-4D97-AF65-F5344CB8AC3E}">
        <p14:creationId xmlns:p14="http://schemas.microsoft.com/office/powerpoint/2010/main" val="413983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452" y="433757"/>
            <a:ext cx="7160456" cy="707886"/>
          </a:xfrm>
          <a:prstGeom prst="rect">
            <a:avLst/>
          </a:prstGeom>
        </p:spPr>
        <p:txBody>
          <a:bodyPr wrap="square">
            <a:spAutoFit/>
          </a:bodyPr>
          <a:lstStyle/>
          <a:p>
            <a:pPr>
              <a:defRPr/>
            </a:pPr>
            <a:r>
              <a:rPr lang="en-US" sz="4000" b="1" kern="0" dirty="0">
                <a:solidFill>
                  <a:srgbClr val="A26D18"/>
                </a:solidFill>
                <a:effectLst>
                  <a:outerShdw blurRad="38100" dist="38100" dir="2700000" algn="tl">
                    <a:srgbClr val="000000"/>
                  </a:outerShdw>
                </a:effectLst>
                <a:latin typeface="Times New Roman"/>
              </a:rPr>
              <a:t>Servant Leadership</a:t>
            </a:r>
          </a:p>
        </p:txBody>
      </p:sp>
      <p:sp>
        <p:nvSpPr>
          <p:cNvPr id="3" name="Rectangle 2"/>
          <p:cNvSpPr/>
          <p:nvPr/>
        </p:nvSpPr>
        <p:spPr>
          <a:xfrm>
            <a:off x="954157" y="1778998"/>
            <a:ext cx="9348083" cy="4278094"/>
          </a:xfrm>
          <a:prstGeom prst="rect">
            <a:avLst/>
          </a:prstGeom>
        </p:spPr>
        <p:txBody>
          <a:bodyPr wrap="square">
            <a:spAutoFit/>
          </a:bodyPr>
          <a:lstStyle/>
          <a:p>
            <a:pPr>
              <a:defRPr/>
            </a:pPr>
            <a:r>
              <a:rPr lang="en-ZA" sz="3200" b="1" kern="0" dirty="0">
                <a:solidFill>
                  <a:prstClr val="black"/>
                </a:solidFill>
                <a:latin typeface="NimbusRomNo9L-Medi"/>
              </a:rPr>
              <a:t>Praying</a:t>
            </a:r>
            <a:r>
              <a:rPr lang="en-ZA" sz="2400" kern="0" dirty="0">
                <a:solidFill>
                  <a:prstClr val="black"/>
                </a:solidFill>
                <a:latin typeface="NimbusRomNo9L-Regu"/>
              </a:rPr>
              <a:t>—The path of men who are placed as leaders is not an easy one. But they are to see in every difficulty a call to prayer. </a:t>
            </a:r>
          </a:p>
          <a:p>
            <a:pPr>
              <a:defRPr/>
            </a:pPr>
            <a:endParaRPr lang="en-ZA" sz="2400" kern="0" dirty="0">
              <a:solidFill>
                <a:prstClr val="black"/>
              </a:solidFill>
              <a:latin typeface="NimbusRomNo9L-Regu"/>
            </a:endParaRPr>
          </a:p>
          <a:p>
            <a:pPr>
              <a:defRPr/>
            </a:pPr>
            <a:r>
              <a:rPr lang="en-ZA" sz="2400" kern="0" dirty="0">
                <a:solidFill>
                  <a:prstClr val="black"/>
                </a:solidFill>
                <a:latin typeface="NimbusRomNo9L-Regu"/>
              </a:rPr>
              <a:t>Never are they to fail of consulting the great Source of all wisdom. Strengthened and enlightened by the Master Worker, they will be enabled to stand firm against unholy influences and to discern right from wrong, good from evil. </a:t>
            </a:r>
          </a:p>
          <a:p>
            <a:pPr>
              <a:defRPr/>
            </a:pPr>
            <a:endParaRPr lang="en-ZA" sz="2400" kern="0" dirty="0">
              <a:solidFill>
                <a:prstClr val="black"/>
              </a:solidFill>
              <a:latin typeface="NimbusRomNo9L-Regu"/>
            </a:endParaRPr>
          </a:p>
          <a:p>
            <a:pPr>
              <a:defRPr/>
            </a:pPr>
            <a:r>
              <a:rPr lang="en-ZA" sz="2400" kern="0" dirty="0">
                <a:solidFill>
                  <a:prstClr val="black"/>
                </a:solidFill>
                <a:latin typeface="NimbusRomNo9L-Regu"/>
              </a:rPr>
              <a:t>They will approve that which God approves, and will strive earnestly against the introduction of wrong principles into His cause.</a:t>
            </a:r>
          </a:p>
          <a:p>
            <a:pPr>
              <a:defRPr/>
            </a:pPr>
            <a:r>
              <a:rPr lang="en-ZA" sz="2400" kern="0" dirty="0">
                <a:solidFill>
                  <a:prstClr val="black"/>
                </a:solidFill>
                <a:latin typeface="NimbusRomNo9L-Regu"/>
              </a:rPr>
              <a:t>—</a:t>
            </a:r>
            <a:r>
              <a:rPr lang="en-ZA" kern="0" dirty="0">
                <a:solidFill>
                  <a:prstClr val="black"/>
                </a:solidFill>
                <a:latin typeface="NimbusRomNo9L-ReguItal"/>
              </a:rPr>
              <a:t>Prophets and Kings</a:t>
            </a:r>
            <a:r>
              <a:rPr lang="en-ZA" kern="0" dirty="0">
                <a:solidFill>
                  <a:prstClr val="black"/>
                </a:solidFill>
                <a:latin typeface="NimbusRomNo9L-Regu"/>
              </a:rPr>
              <a:t>, 31.</a:t>
            </a:r>
            <a:endParaRPr lang="en-ZA" kern="0" dirty="0">
              <a:solidFill>
                <a:sysClr val="windowText" lastClr="000000"/>
              </a:solidFill>
              <a:latin typeface="Times New Roman"/>
            </a:endParaRPr>
          </a:p>
        </p:txBody>
      </p:sp>
    </p:spTree>
    <p:extLst>
      <p:ext uri="{BB962C8B-B14F-4D97-AF65-F5344CB8AC3E}">
        <p14:creationId xmlns:p14="http://schemas.microsoft.com/office/powerpoint/2010/main" val="3938578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rgbClr val="FFCC0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9699" name="TextBox 4"/>
          <p:cNvSpPr txBox="1">
            <a:spLocks noChangeArrowheads="1"/>
          </p:cNvSpPr>
          <p:nvPr/>
        </p:nvSpPr>
        <p:spPr bwMode="auto">
          <a:xfrm>
            <a:off x="1336431" y="838200"/>
            <a:ext cx="960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400" dirty="0">
                <a:solidFill>
                  <a:srgbClr val="000000"/>
                </a:solidFill>
              </a:rPr>
              <a:t>Servant-Leadership, itself a paradox, requires a constant balance…</a:t>
            </a:r>
          </a:p>
        </p:txBody>
      </p:sp>
      <p:sp>
        <p:nvSpPr>
          <p:cNvPr id="7" name="Isosceles Triangle 6"/>
          <p:cNvSpPr/>
          <p:nvPr/>
        </p:nvSpPr>
        <p:spPr bwMode="auto">
          <a:xfrm>
            <a:off x="5915025" y="5819775"/>
            <a:ext cx="609600" cy="228600"/>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000000"/>
              </a:solidFill>
              <a:latin typeface="Arial" charset="0"/>
              <a:cs typeface="Arial" panose="020B0604020202020204" pitchFamily="34" charset="0"/>
            </a:endParaRPr>
          </a:p>
        </p:txBody>
      </p:sp>
      <p:sp>
        <p:nvSpPr>
          <p:cNvPr id="8" name="Rectangle 7"/>
          <p:cNvSpPr/>
          <p:nvPr/>
        </p:nvSpPr>
        <p:spPr bwMode="auto">
          <a:xfrm>
            <a:off x="2133600" y="5591175"/>
            <a:ext cx="8229600"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srgbClr val="000000"/>
              </a:solidFill>
              <a:latin typeface="Arial" charset="0"/>
              <a:cs typeface="Arial" panose="020B0604020202020204" pitchFamily="34" charset="0"/>
            </a:endParaRPr>
          </a:p>
        </p:txBody>
      </p:sp>
      <p:sp>
        <p:nvSpPr>
          <p:cNvPr id="9" name="Rectangle 8"/>
          <p:cNvSpPr/>
          <p:nvPr/>
        </p:nvSpPr>
        <p:spPr bwMode="auto">
          <a:xfrm>
            <a:off x="2133600" y="4739640"/>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fontAlgn="base" hangingPunct="0">
              <a:spcBef>
                <a:spcPct val="0"/>
              </a:spcBef>
              <a:spcAft>
                <a:spcPct val="0"/>
              </a:spcAft>
              <a:defRPr/>
            </a:pPr>
            <a:r>
              <a:rPr lang="en-US" dirty="0">
                <a:solidFill>
                  <a:srgbClr val="000000"/>
                </a:solidFill>
                <a:latin typeface="Arial" charset="0"/>
                <a:cs typeface="Arial" panose="020B0604020202020204" pitchFamily="34" charset="0"/>
              </a:rPr>
              <a:t>Strong</a:t>
            </a:r>
          </a:p>
        </p:txBody>
      </p:sp>
      <p:sp>
        <p:nvSpPr>
          <p:cNvPr id="10" name="Rectangle 9"/>
          <p:cNvSpPr/>
          <p:nvPr/>
        </p:nvSpPr>
        <p:spPr bwMode="auto">
          <a:xfrm>
            <a:off x="6400800" y="4739640"/>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fontAlgn="base" hangingPunct="0">
              <a:spcBef>
                <a:spcPct val="0"/>
              </a:spcBef>
              <a:spcAft>
                <a:spcPct val="0"/>
              </a:spcAft>
              <a:defRPr/>
            </a:pPr>
            <a:r>
              <a:rPr lang="en-US" dirty="0">
                <a:solidFill>
                  <a:srgbClr val="000000"/>
                </a:solidFill>
                <a:latin typeface="Arial" charset="0"/>
                <a:cs typeface="Arial" panose="020B0604020202020204" pitchFamily="34" charset="0"/>
              </a:rPr>
              <a:t>Yet Open To Change</a:t>
            </a:r>
          </a:p>
        </p:txBody>
      </p:sp>
      <p:sp>
        <p:nvSpPr>
          <p:cNvPr id="11" name="Rectangle 10"/>
          <p:cNvSpPr/>
          <p:nvPr/>
        </p:nvSpPr>
        <p:spPr bwMode="auto">
          <a:xfrm>
            <a:off x="2133600" y="4267200"/>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fontAlgn="base" hangingPunct="0">
              <a:spcBef>
                <a:spcPct val="0"/>
              </a:spcBef>
              <a:spcAft>
                <a:spcPct val="0"/>
              </a:spcAft>
              <a:defRPr/>
            </a:pPr>
            <a:r>
              <a:rPr lang="en-US" dirty="0">
                <a:solidFill>
                  <a:srgbClr val="000000"/>
                </a:solidFill>
                <a:latin typeface="Arial" charset="0"/>
                <a:cs typeface="Arial" panose="020B0604020202020204" pitchFamily="34" charset="0"/>
              </a:rPr>
              <a:t>Busy</a:t>
            </a:r>
          </a:p>
        </p:txBody>
      </p:sp>
      <p:sp>
        <p:nvSpPr>
          <p:cNvPr id="12" name="Rectangle 11"/>
          <p:cNvSpPr/>
          <p:nvPr/>
        </p:nvSpPr>
        <p:spPr bwMode="auto">
          <a:xfrm>
            <a:off x="6400800" y="4282440"/>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fontAlgn="base" hangingPunct="0">
              <a:spcBef>
                <a:spcPct val="0"/>
              </a:spcBef>
              <a:spcAft>
                <a:spcPct val="0"/>
              </a:spcAft>
              <a:defRPr/>
            </a:pPr>
            <a:r>
              <a:rPr lang="en-US" dirty="0">
                <a:solidFill>
                  <a:srgbClr val="000000"/>
                </a:solidFill>
                <a:latin typeface="Arial" charset="0"/>
                <a:cs typeface="Arial" panose="020B0604020202020204" pitchFamily="34" charset="0"/>
              </a:rPr>
              <a:t>Make time to Listen</a:t>
            </a:r>
          </a:p>
        </p:txBody>
      </p:sp>
      <p:sp>
        <p:nvSpPr>
          <p:cNvPr id="13" name="Rectangle 12"/>
          <p:cNvSpPr/>
          <p:nvPr/>
        </p:nvSpPr>
        <p:spPr bwMode="auto">
          <a:xfrm>
            <a:off x="6400800" y="3825240"/>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fontAlgn="base" hangingPunct="0">
              <a:spcBef>
                <a:spcPct val="0"/>
              </a:spcBef>
              <a:spcAft>
                <a:spcPct val="0"/>
              </a:spcAft>
              <a:defRPr/>
            </a:pPr>
            <a:r>
              <a:rPr lang="en-US" dirty="0">
                <a:solidFill>
                  <a:srgbClr val="000000"/>
                </a:solidFill>
                <a:latin typeface="Arial" charset="0"/>
                <a:cs typeface="Arial" panose="020B0604020202020204" pitchFamily="34" charset="0"/>
              </a:rPr>
              <a:t>Admit You Don’t Know Everything</a:t>
            </a:r>
          </a:p>
        </p:txBody>
      </p:sp>
      <p:sp>
        <p:nvSpPr>
          <p:cNvPr id="14" name="Rectangle 13"/>
          <p:cNvSpPr/>
          <p:nvPr/>
        </p:nvSpPr>
        <p:spPr bwMode="auto">
          <a:xfrm>
            <a:off x="2133600" y="3825240"/>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fontAlgn="base" hangingPunct="0">
              <a:spcBef>
                <a:spcPct val="0"/>
              </a:spcBef>
              <a:spcAft>
                <a:spcPct val="0"/>
              </a:spcAft>
              <a:defRPr/>
            </a:pPr>
            <a:r>
              <a:rPr lang="en-US" dirty="0">
                <a:solidFill>
                  <a:srgbClr val="000000"/>
                </a:solidFill>
                <a:latin typeface="Arial" charset="0"/>
                <a:cs typeface="Arial" panose="020B0604020202020204" pitchFamily="34" charset="0"/>
              </a:rPr>
              <a:t>Wise</a:t>
            </a:r>
          </a:p>
        </p:txBody>
      </p:sp>
      <p:sp>
        <p:nvSpPr>
          <p:cNvPr id="15" name="Rectangle 14"/>
          <p:cNvSpPr/>
          <p:nvPr/>
        </p:nvSpPr>
        <p:spPr bwMode="auto">
          <a:xfrm>
            <a:off x="2133600" y="3351628"/>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fontAlgn="base" hangingPunct="0">
              <a:spcBef>
                <a:spcPct val="0"/>
              </a:spcBef>
              <a:spcAft>
                <a:spcPct val="0"/>
              </a:spcAft>
              <a:defRPr/>
            </a:pPr>
            <a:r>
              <a:rPr lang="en-US" dirty="0">
                <a:solidFill>
                  <a:srgbClr val="000000"/>
                </a:solidFill>
                <a:latin typeface="Arial" charset="0"/>
                <a:cs typeface="Arial" panose="020B0604020202020204" pitchFamily="34" charset="0"/>
              </a:rPr>
              <a:t>Serious</a:t>
            </a:r>
          </a:p>
        </p:txBody>
      </p:sp>
      <p:sp>
        <p:nvSpPr>
          <p:cNvPr id="16" name="Rectangle 15"/>
          <p:cNvSpPr/>
          <p:nvPr/>
        </p:nvSpPr>
        <p:spPr bwMode="auto">
          <a:xfrm>
            <a:off x="6400800" y="3368040"/>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fontAlgn="base" hangingPunct="0">
              <a:spcBef>
                <a:spcPct val="0"/>
              </a:spcBef>
              <a:spcAft>
                <a:spcPct val="0"/>
              </a:spcAft>
              <a:defRPr/>
            </a:pPr>
            <a:r>
              <a:rPr lang="en-US" dirty="0">
                <a:solidFill>
                  <a:srgbClr val="000000"/>
                </a:solidFill>
                <a:latin typeface="Arial" charset="0"/>
                <a:cs typeface="Arial" panose="020B0604020202020204" pitchFamily="34" charset="0"/>
              </a:rPr>
              <a:t>Laugh</a:t>
            </a:r>
          </a:p>
        </p:txBody>
      </p:sp>
      <p:sp>
        <p:nvSpPr>
          <p:cNvPr id="18" name="Rectangle 17"/>
          <p:cNvSpPr/>
          <p:nvPr/>
        </p:nvSpPr>
        <p:spPr bwMode="auto">
          <a:xfrm>
            <a:off x="2133600" y="2895600"/>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fontAlgn="base" hangingPunct="0">
              <a:spcBef>
                <a:spcPct val="0"/>
              </a:spcBef>
              <a:spcAft>
                <a:spcPct val="0"/>
              </a:spcAft>
              <a:defRPr/>
            </a:pPr>
            <a:r>
              <a:rPr lang="en-US" dirty="0">
                <a:solidFill>
                  <a:srgbClr val="000000"/>
                </a:solidFill>
                <a:latin typeface="Arial" charset="0"/>
                <a:cs typeface="Arial" panose="020B0604020202020204" pitchFamily="34" charset="0"/>
              </a:rPr>
              <a:t>Right</a:t>
            </a:r>
          </a:p>
        </p:txBody>
      </p:sp>
      <p:sp>
        <p:nvSpPr>
          <p:cNvPr id="20" name="Rectangle 19"/>
          <p:cNvSpPr/>
          <p:nvPr/>
        </p:nvSpPr>
        <p:spPr bwMode="auto">
          <a:xfrm>
            <a:off x="6400800" y="2895600"/>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fontAlgn="base" hangingPunct="0">
              <a:spcBef>
                <a:spcPct val="0"/>
              </a:spcBef>
              <a:spcAft>
                <a:spcPct val="0"/>
              </a:spcAft>
              <a:defRPr/>
            </a:pPr>
            <a:r>
              <a:rPr lang="en-US" dirty="0">
                <a:solidFill>
                  <a:srgbClr val="000000"/>
                </a:solidFill>
                <a:latin typeface="Arial" charset="0"/>
                <a:cs typeface="Arial" panose="020B0604020202020204" pitchFamily="34" charset="0"/>
              </a:rPr>
              <a:t>But able to say, “I’m Wrong”</a:t>
            </a:r>
          </a:p>
        </p:txBody>
      </p:sp>
      <p:sp>
        <p:nvSpPr>
          <p:cNvPr id="21" name="Rectangle 20"/>
          <p:cNvSpPr/>
          <p:nvPr/>
        </p:nvSpPr>
        <p:spPr bwMode="auto">
          <a:xfrm>
            <a:off x="2133600" y="2439572"/>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fontAlgn="base" hangingPunct="0">
              <a:spcBef>
                <a:spcPct val="0"/>
              </a:spcBef>
              <a:spcAft>
                <a:spcPct val="0"/>
              </a:spcAft>
              <a:defRPr/>
            </a:pPr>
            <a:r>
              <a:rPr lang="en-US" dirty="0">
                <a:solidFill>
                  <a:srgbClr val="000000"/>
                </a:solidFill>
                <a:latin typeface="Arial" charset="0"/>
                <a:cs typeface="Arial" panose="020B0604020202020204" pitchFamily="34" charset="0"/>
              </a:rPr>
              <a:t>Compassionate</a:t>
            </a:r>
          </a:p>
        </p:txBody>
      </p:sp>
      <p:sp>
        <p:nvSpPr>
          <p:cNvPr id="23" name="Rectangle 22"/>
          <p:cNvSpPr/>
          <p:nvPr/>
        </p:nvSpPr>
        <p:spPr bwMode="auto">
          <a:xfrm>
            <a:off x="6400800" y="2438400"/>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fontAlgn="base" hangingPunct="0">
              <a:spcBef>
                <a:spcPct val="0"/>
              </a:spcBef>
              <a:spcAft>
                <a:spcPct val="0"/>
              </a:spcAft>
              <a:defRPr/>
            </a:pPr>
            <a:r>
              <a:rPr lang="en-US" dirty="0">
                <a:solidFill>
                  <a:srgbClr val="000000"/>
                </a:solidFill>
                <a:latin typeface="Arial" charset="0"/>
                <a:cs typeface="Arial" panose="020B0604020202020204" pitchFamily="34" charset="0"/>
              </a:rPr>
              <a:t>Disciplined</a:t>
            </a:r>
          </a:p>
        </p:txBody>
      </p:sp>
      <p:sp>
        <p:nvSpPr>
          <p:cNvPr id="24" name="Rectangle 23"/>
          <p:cNvSpPr/>
          <p:nvPr/>
        </p:nvSpPr>
        <p:spPr bwMode="auto">
          <a:xfrm>
            <a:off x="2133600" y="1981200"/>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fontAlgn="base" hangingPunct="0">
              <a:spcBef>
                <a:spcPct val="0"/>
              </a:spcBef>
              <a:spcAft>
                <a:spcPct val="0"/>
              </a:spcAft>
              <a:defRPr/>
            </a:pPr>
            <a:r>
              <a:rPr lang="en-US" dirty="0">
                <a:solidFill>
                  <a:srgbClr val="000000"/>
                </a:solidFill>
                <a:latin typeface="Arial" charset="0"/>
                <a:cs typeface="Arial" panose="020B0604020202020204" pitchFamily="34" charset="0"/>
              </a:rPr>
              <a:t>Planned</a:t>
            </a:r>
          </a:p>
        </p:txBody>
      </p:sp>
      <p:sp>
        <p:nvSpPr>
          <p:cNvPr id="25" name="Rectangle 24"/>
          <p:cNvSpPr/>
          <p:nvPr/>
        </p:nvSpPr>
        <p:spPr bwMode="auto">
          <a:xfrm>
            <a:off x="6400800" y="1981200"/>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fontAlgn="base" hangingPunct="0">
              <a:spcBef>
                <a:spcPct val="0"/>
              </a:spcBef>
              <a:spcAft>
                <a:spcPct val="0"/>
              </a:spcAft>
              <a:defRPr/>
            </a:pPr>
            <a:r>
              <a:rPr lang="en-US" dirty="0">
                <a:solidFill>
                  <a:srgbClr val="000000"/>
                </a:solidFill>
                <a:latin typeface="Arial" charset="0"/>
                <a:cs typeface="Arial" panose="020B0604020202020204" pitchFamily="34" charset="0"/>
              </a:rPr>
              <a:t>Yet Spontaneous</a:t>
            </a:r>
          </a:p>
        </p:txBody>
      </p:sp>
      <p:sp>
        <p:nvSpPr>
          <p:cNvPr id="26" name="Rectangle 25"/>
          <p:cNvSpPr/>
          <p:nvPr/>
        </p:nvSpPr>
        <p:spPr bwMode="auto">
          <a:xfrm>
            <a:off x="2133600" y="1524000"/>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fontAlgn="base" hangingPunct="0">
              <a:spcBef>
                <a:spcPct val="0"/>
              </a:spcBef>
              <a:spcAft>
                <a:spcPct val="0"/>
              </a:spcAft>
              <a:defRPr/>
            </a:pPr>
            <a:r>
              <a:rPr lang="en-US" dirty="0">
                <a:solidFill>
                  <a:srgbClr val="000000"/>
                </a:solidFill>
                <a:latin typeface="Arial" charset="0"/>
                <a:cs typeface="Arial" panose="020B0604020202020204" pitchFamily="34" charset="0"/>
              </a:rPr>
              <a:t>Great</a:t>
            </a:r>
          </a:p>
        </p:txBody>
      </p:sp>
      <p:sp>
        <p:nvSpPr>
          <p:cNvPr id="27" name="Rectangle 26"/>
          <p:cNvSpPr/>
          <p:nvPr/>
        </p:nvSpPr>
        <p:spPr bwMode="auto">
          <a:xfrm>
            <a:off x="6400800" y="1524000"/>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fontAlgn="base" hangingPunct="0">
              <a:spcBef>
                <a:spcPct val="0"/>
              </a:spcBef>
              <a:spcAft>
                <a:spcPct val="0"/>
              </a:spcAft>
              <a:defRPr/>
            </a:pPr>
            <a:r>
              <a:rPr lang="en-US" dirty="0">
                <a:solidFill>
                  <a:srgbClr val="000000"/>
                </a:solidFill>
                <a:latin typeface="Arial" charset="0"/>
                <a:cs typeface="Arial" panose="020B0604020202020204" pitchFamily="34" charset="0"/>
              </a:rPr>
              <a:t>But Without Pride</a:t>
            </a:r>
          </a:p>
        </p:txBody>
      </p:sp>
      <p:sp>
        <p:nvSpPr>
          <p:cNvPr id="28" name="Rectangle 27"/>
          <p:cNvSpPr/>
          <p:nvPr/>
        </p:nvSpPr>
        <p:spPr bwMode="auto">
          <a:xfrm>
            <a:off x="2133600" y="5182772"/>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fontAlgn="base" hangingPunct="0">
              <a:spcBef>
                <a:spcPct val="0"/>
              </a:spcBef>
              <a:spcAft>
                <a:spcPct val="0"/>
              </a:spcAft>
              <a:defRPr/>
            </a:pPr>
            <a:r>
              <a:rPr lang="en-US" dirty="0">
                <a:solidFill>
                  <a:srgbClr val="000000"/>
                </a:solidFill>
                <a:latin typeface="Arial" charset="0"/>
                <a:cs typeface="Arial" panose="020B0604020202020204" pitchFamily="34" charset="0"/>
              </a:rPr>
              <a:t>Leading</a:t>
            </a:r>
          </a:p>
        </p:txBody>
      </p:sp>
      <p:sp>
        <p:nvSpPr>
          <p:cNvPr id="29" name="Rectangle 28"/>
          <p:cNvSpPr/>
          <p:nvPr/>
        </p:nvSpPr>
        <p:spPr bwMode="auto">
          <a:xfrm>
            <a:off x="6400800" y="5182772"/>
            <a:ext cx="3962400" cy="36576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fontAlgn="base" hangingPunct="0">
              <a:spcBef>
                <a:spcPct val="0"/>
              </a:spcBef>
              <a:spcAft>
                <a:spcPct val="0"/>
              </a:spcAft>
              <a:defRPr/>
            </a:pPr>
            <a:r>
              <a:rPr lang="en-US" dirty="0">
                <a:solidFill>
                  <a:srgbClr val="000000"/>
                </a:solidFill>
                <a:latin typeface="Arial" charset="0"/>
                <a:cs typeface="Arial" panose="020B0604020202020204" pitchFamily="34" charset="0"/>
              </a:rPr>
              <a:t>And Serve at the same time</a:t>
            </a:r>
          </a:p>
        </p:txBody>
      </p:sp>
      <p:sp>
        <p:nvSpPr>
          <p:cNvPr id="29756" name="TextBox 29"/>
          <p:cNvSpPr txBox="1">
            <a:spLocks noChangeArrowheads="1"/>
          </p:cNvSpPr>
          <p:nvPr/>
        </p:nvSpPr>
        <p:spPr bwMode="auto">
          <a:xfrm>
            <a:off x="1828800" y="6321426"/>
            <a:ext cx="876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u="sng">
                <a:solidFill>
                  <a:srgbClr val="DEF6F1"/>
                </a:solidFill>
              </a:rPr>
              <a:t>Introduction</a:t>
            </a:r>
            <a:r>
              <a:rPr lang="en-US" altLang="en-US" sz="1400">
                <a:solidFill>
                  <a:srgbClr val="DEF6F1"/>
                </a:solidFill>
              </a:rPr>
              <a:t> &gt; </a:t>
            </a:r>
            <a:r>
              <a:rPr lang="en-US" altLang="en-US" sz="1400" b="1" u="sng">
                <a:solidFill>
                  <a:srgbClr val="DEF6F1"/>
                </a:solidFill>
              </a:rPr>
              <a:t>Background</a:t>
            </a:r>
            <a:r>
              <a:rPr lang="en-US" altLang="en-US" sz="1400">
                <a:solidFill>
                  <a:srgbClr val="DEF6F1"/>
                </a:solidFill>
              </a:rPr>
              <a:t> &gt; </a:t>
            </a:r>
            <a:r>
              <a:rPr lang="en-US" altLang="en-US" sz="1400" b="1" u="sng">
                <a:solidFill>
                  <a:srgbClr val="DEF6F1"/>
                </a:solidFill>
              </a:rPr>
              <a:t>Characteristics</a:t>
            </a:r>
            <a:r>
              <a:rPr lang="en-US" altLang="en-US" sz="1400">
                <a:solidFill>
                  <a:srgbClr val="DEF6F1"/>
                </a:solidFill>
              </a:rPr>
              <a:t> &gt; </a:t>
            </a:r>
            <a:r>
              <a:rPr lang="en-US" altLang="en-US" sz="1400" b="1" u="sng">
                <a:solidFill>
                  <a:srgbClr val="DEF6F1"/>
                </a:solidFill>
              </a:rPr>
              <a:t>Paradoxes</a:t>
            </a:r>
            <a:r>
              <a:rPr lang="en-US" altLang="en-US" sz="1400">
                <a:solidFill>
                  <a:srgbClr val="DEF6F1"/>
                </a:solidFill>
              </a:rPr>
              <a:t> &gt; Practice &gt; Examples &gt; More</a:t>
            </a:r>
          </a:p>
        </p:txBody>
      </p:sp>
      <p:sp>
        <p:nvSpPr>
          <p:cNvPr id="31" name="Diamond 30"/>
          <p:cNvSpPr/>
          <p:nvPr/>
        </p:nvSpPr>
        <p:spPr bwMode="auto">
          <a:xfrm>
            <a:off x="5181600" y="2543175"/>
            <a:ext cx="2057400" cy="1905000"/>
          </a:xfrm>
          <a:prstGeom prst="diamond">
            <a:avLst/>
          </a:prstGeom>
          <a:solidFill>
            <a:srgbClr val="FFC000"/>
          </a:solidFill>
          <a:ln w="9525" cap="flat" cmpd="sng" algn="ctr">
            <a:solidFill>
              <a:schemeClr val="tx1"/>
            </a:solidFill>
            <a:prstDash val="solid"/>
            <a:round/>
            <a:headEnd type="none" w="med" len="med"/>
            <a:tailEnd type="none" w="med" len="med"/>
          </a:ln>
          <a:effectLst>
            <a:outerShdw blurRad="50800" dist="38100" dir="5400000" sx="108000" sy="108000" algn="t" rotWithShape="0">
              <a:prstClr val="black">
                <a:alpha val="40000"/>
              </a:prstClr>
            </a:outerShdw>
          </a:effectLst>
        </p:spPr>
        <p:txBody>
          <a:bodyPr wrap="none" lIns="0" tIns="0" rIns="0" bIns="0" anchor="ctr"/>
          <a:lstStyle/>
          <a:p>
            <a:pPr eaLnBrk="0" fontAlgn="base" hangingPunct="0">
              <a:spcBef>
                <a:spcPct val="0"/>
              </a:spcBef>
              <a:spcAft>
                <a:spcPct val="0"/>
              </a:spcAft>
              <a:defRPr/>
            </a:pPr>
            <a:r>
              <a:rPr lang="en-US" b="1" dirty="0">
                <a:solidFill>
                  <a:srgbClr val="000000"/>
                </a:solidFill>
                <a:latin typeface="Arial" charset="0"/>
                <a:cs typeface="Arial" panose="020B0604020202020204" pitchFamily="34" charset="0"/>
              </a:rPr>
              <a:t>Balanced</a:t>
            </a:r>
          </a:p>
        </p:txBody>
      </p:sp>
      <p:sp>
        <p:nvSpPr>
          <p:cNvPr id="32" name="Right Arrow 31"/>
          <p:cNvSpPr/>
          <p:nvPr/>
        </p:nvSpPr>
        <p:spPr bwMode="auto">
          <a:xfrm>
            <a:off x="4724400" y="3338513"/>
            <a:ext cx="533400" cy="304800"/>
          </a:xfrm>
          <a:prstGeom prst="rightArrow">
            <a:avLst/>
          </a:prstGeom>
          <a:solidFill>
            <a:srgbClr val="FFC000"/>
          </a:solidFill>
          <a:ln w="9525" cap="flat" cmpd="sng" algn="ctr">
            <a:solidFill>
              <a:schemeClr val="tx1"/>
            </a:solidFill>
            <a:prstDash val="solid"/>
            <a:round/>
            <a:headEnd type="none" w="med" len="med"/>
            <a:tailEnd type="none" w="med" len="med"/>
          </a:ln>
          <a:effectLst>
            <a:outerShdw blurRad="50800" dist="38100" dir="5400000" sx="108000" sy="108000" algn="t" rotWithShape="0">
              <a:prstClr val="black">
                <a:alpha val="40000"/>
              </a:prstClr>
            </a:outerShdw>
          </a:effectLst>
        </p:spPr>
        <p:txBody>
          <a:bodyPr wrap="none" lIns="0" tIns="0" rIns="0" bIns="0" anchor="ctr"/>
          <a:lstStyle/>
          <a:p>
            <a:pPr eaLnBrk="0" fontAlgn="base" hangingPunct="0">
              <a:spcBef>
                <a:spcPct val="0"/>
              </a:spcBef>
              <a:spcAft>
                <a:spcPct val="0"/>
              </a:spcAft>
              <a:defRPr/>
            </a:pPr>
            <a:endParaRPr lang="en-US" b="1" dirty="0">
              <a:solidFill>
                <a:srgbClr val="000000"/>
              </a:solidFill>
              <a:latin typeface="Arial" charset="0"/>
              <a:cs typeface="Arial" panose="020B0604020202020204" pitchFamily="34" charset="0"/>
            </a:endParaRPr>
          </a:p>
        </p:txBody>
      </p:sp>
      <p:sp>
        <p:nvSpPr>
          <p:cNvPr id="33" name="Right Arrow 32"/>
          <p:cNvSpPr/>
          <p:nvPr/>
        </p:nvSpPr>
        <p:spPr bwMode="auto">
          <a:xfrm>
            <a:off x="7191375" y="3352800"/>
            <a:ext cx="533400" cy="304800"/>
          </a:xfrm>
          <a:prstGeom prst="rightArrow">
            <a:avLst/>
          </a:prstGeom>
          <a:solidFill>
            <a:srgbClr val="FFC000"/>
          </a:solidFill>
          <a:ln w="9525" cap="flat" cmpd="sng" algn="ctr">
            <a:solidFill>
              <a:schemeClr val="tx1"/>
            </a:solidFill>
            <a:prstDash val="solid"/>
            <a:round/>
            <a:headEnd type="none" w="med" len="med"/>
            <a:tailEnd type="none" w="med" len="med"/>
          </a:ln>
          <a:effectLst>
            <a:outerShdw blurRad="50800" dist="38100" dir="5400000" sx="108000" sy="108000" algn="t" rotWithShape="0">
              <a:prstClr val="black">
                <a:alpha val="40000"/>
              </a:prstClr>
            </a:outerShdw>
          </a:effectLst>
        </p:spPr>
        <p:txBody>
          <a:bodyPr wrap="none" lIns="0" tIns="0" rIns="0" bIns="0" anchor="ctr"/>
          <a:lstStyle/>
          <a:p>
            <a:pPr eaLnBrk="0" fontAlgn="base" hangingPunct="0">
              <a:spcBef>
                <a:spcPct val="0"/>
              </a:spcBef>
              <a:spcAft>
                <a:spcPct val="0"/>
              </a:spcAft>
              <a:defRPr/>
            </a:pPr>
            <a:endParaRPr lang="en-US" b="1" dirty="0">
              <a:solidFill>
                <a:srgbClr val="000000"/>
              </a:solidFill>
              <a:latin typeface="Arial" charset="0"/>
              <a:cs typeface="Arial" panose="020B0604020202020204" pitchFamily="34" charset="0"/>
            </a:endParaRPr>
          </a:p>
        </p:txBody>
      </p:sp>
      <p:sp>
        <p:nvSpPr>
          <p:cNvPr id="29760" name="Text Box 8"/>
          <p:cNvSpPr txBox="1">
            <a:spLocks noChangeArrowheads="1"/>
          </p:cNvSpPr>
          <p:nvPr/>
        </p:nvSpPr>
        <p:spPr bwMode="auto">
          <a:xfrm>
            <a:off x="1828800" y="6627813"/>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800">
                <a:solidFill>
                  <a:srgbClr val="000000"/>
                </a:solidFill>
              </a:rPr>
              <a:t>†</a:t>
            </a:r>
          </a:p>
        </p:txBody>
      </p:sp>
      <p:sp>
        <p:nvSpPr>
          <p:cNvPr id="29761" name="Text Box 9"/>
          <p:cNvSpPr txBox="1">
            <a:spLocks noChangeArrowheads="1"/>
          </p:cNvSpPr>
          <p:nvPr/>
        </p:nvSpPr>
        <p:spPr bwMode="auto">
          <a:xfrm>
            <a:off x="7772400" y="6642100"/>
            <a:ext cx="2895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50000"/>
              </a:spcBef>
              <a:spcAft>
                <a:spcPct val="0"/>
              </a:spcAft>
            </a:pPr>
            <a:r>
              <a:rPr lang="en-US" altLang="en-US" sz="800">
                <a:solidFill>
                  <a:srgbClr val="000000"/>
                </a:solidFill>
              </a:rPr>
              <a:t>© 2008 Benjamin Lichtenwalner</a:t>
            </a:r>
          </a:p>
        </p:txBody>
      </p:sp>
      <p:sp>
        <p:nvSpPr>
          <p:cNvPr id="2" name="Rectangle 1"/>
          <p:cNvSpPr/>
          <p:nvPr/>
        </p:nvSpPr>
        <p:spPr>
          <a:xfrm>
            <a:off x="3518537" y="135565"/>
            <a:ext cx="2691763" cy="769441"/>
          </a:xfrm>
          <a:prstGeom prst="rect">
            <a:avLst/>
          </a:prstGeom>
        </p:spPr>
        <p:txBody>
          <a:bodyPr wrap="none">
            <a:spAutoFit/>
          </a:bodyPr>
          <a:lstStyle/>
          <a:p>
            <a:pPr lvl="0"/>
            <a:r>
              <a:rPr lang="en-US" sz="4400" b="1" kern="0" dirty="0">
                <a:solidFill>
                  <a:srgbClr val="A26D18"/>
                </a:solidFill>
                <a:effectLst>
                  <a:outerShdw blurRad="38100" dist="38100" dir="2700000" algn="tl">
                    <a:srgbClr val="000000"/>
                  </a:outerShdw>
                </a:effectLst>
                <a:latin typeface="Times New Roman"/>
                <a:ea typeface="+mj-ea"/>
                <a:cs typeface="+mj-cs"/>
              </a:rPr>
              <a:t>Paradoxes</a:t>
            </a:r>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35272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Dimensions of Servant Leadership</a:t>
            </a:r>
            <a:endParaRPr lang="en-US" dirty="0"/>
          </a:p>
        </p:txBody>
      </p:sp>
      <p:sp>
        <p:nvSpPr>
          <p:cNvPr id="3" name="Content Placeholder 2"/>
          <p:cNvSpPr>
            <a:spLocks noGrp="1"/>
          </p:cNvSpPr>
          <p:nvPr>
            <p:ph idx="1"/>
          </p:nvPr>
        </p:nvSpPr>
        <p:spPr>
          <a:xfrm>
            <a:off x="609600" y="1420813"/>
            <a:ext cx="10972800" cy="4530725"/>
          </a:xfrm>
        </p:spPr>
        <p:txBody>
          <a:bodyPr/>
          <a:lstStyle/>
          <a:p>
            <a:r>
              <a:rPr lang="en-US" dirty="0"/>
              <a:t>The three dimensional model of the Servant Leader:</a:t>
            </a:r>
          </a:p>
          <a:p>
            <a:pPr lvl="1"/>
            <a:r>
              <a:rPr lang="en-US" dirty="0"/>
              <a:t>Servant…provider of service  </a:t>
            </a:r>
          </a:p>
          <a:p>
            <a:pPr lvl="1"/>
            <a:r>
              <a:rPr lang="en-US" dirty="0"/>
              <a:t>Steward…guardian of God’s gifts</a:t>
            </a:r>
          </a:p>
          <a:p>
            <a:pPr lvl="1"/>
            <a:r>
              <a:rPr lang="en-US" dirty="0"/>
              <a:t>Shepherd…protector of the served 			 </a:t>
            </a:r>
          </a:p>
        </p:txBody>
      </p:sp>
      <p:sp>
        <p:nvSpPr>
          <p:cNvPr id="6" name="Footer Placeholder 5"/>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34</a:t>
            </a:fld>
            <a:endParaRPr lang="en-US"/>
          </a:p>
        </p:txBody>
      </p:sp>
    </p:spTree>
    <p:extLst>
      <p:ext uri="{BB962C8B-B14F-4D97-AF65-F5344CB8AC3E}">
        <p14:creationId xmlns:p14="http://schemas.microsoft.com/office/powerpoint/2010/main" val="405515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Servant</a:t>
            </a:r>
          </a:p>
        </p:txBody>
      </p:sp>
      <p:sp>
        <p:nvSpPr>
          <p:cNvPr id="3" name="Content Placeholder 2"/>
          <p:cNvSpPr>
            <a:spLocks noGrp="1"/>
          </p:cNvSpPr>
          <p:nvPr>
            <p:ph idx="1"/>
          </p:nvPr>
        </p:nvSpPr>
        <p:spPr/>
        <p:txBody>
          <a:bodyPr/>
          <a:lstStyle/>
          <a:p>
            <a:r>
              <a:rPr lang="en-US"/>
              <a:t>To serve, not to be served</a:t>
            </a:r>
          </a:p>
          <a:p>
            <a:r>
              <a:rPr lang="en-US"/>
              <a:t>To provide, not to be provided for</a:t>
            </a:r>
          </a:p>
          <a:p>
            <a:r>
              <a:rPr lang="en-US"/>
              <a:t>To help, not to be helped</a:t>
            </a:r>
          </a:p>
          <a:p>
            <a:endParaRPr lang="en-US" dirty="0"/>
          </a:p>
        </p:txBody>
      </p:sp>
      <p:sp>
        <p:nvSpPr>
          <p:cNvPr id="4" name="Footer Placeholder 3"/>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5DC8B179-68B6-472F-86CC-34DC35BC591E}" type="slidenum">
              <a:rPr lang="en-US" smtClean="0"/>
              <a:pPr/>
              <a:t>35</a:t>
            </a:fld>
            <a:endParaRPr lang="en-US" dirty="0"/>
          </a:p>
        </p:txBody>
      </p:sp>
    </p:spTree>
    <p:extLst>
      <p:ext uri="{BB962C8B-B14F-4D97-AF65-F5344CB8AC3E}">
        <p14:creationId xmlns:p14="http://schemas.microsoft.com/office/powerpoint/2010/main" val="274146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 of Steward</a:t>
            </a:r>
            <a:endParaRPr lang="en-US" dirty="0"/>
          </a:p>
        </p:txBody>
      </p:sp>
      <p:sp>
        <p:nvSpPr>
          <p:cNvPr id="3" name="Content Placeholder 2"/>
          <p:cNvSpPr>
            <a:spLocks noGrp="1"/>
          </p:cNvSpPr>
          <p:nvPr>
            <p:ph idx="1"/>
          </p:nvPr>
        </p:nvSpPr>
        <p:spPr/>
        <p:txBody>
          <a:bodyPr/>
          <a:lstStyle/>
          <a:p>
            <a:r>
              <a:rPr lang="en-US"/>
              <a:t>Holds a position of service </a:t>
            </a:r>
          </a:p>
          <a:p>
            <a:pPr lvl="1"/>
            <a:r>
              <a:rPr lang="en-US"/>
              <a:t>Employee</a:t>
            </a:r>
          </a:p>
          <a:p>
            <a:pPr lvl="1"/>
            <a:r>
              <a:rPr lang="en-US"/>
              <a:t>Parent</a:t>
            </a:r>
          </a:p>
          <a:p>
            <a:pPr lvl="1"/>
            <a:r>
              <a:rPr lang="en-US"/>
              <a:t>Parishioner </a:t>
            </a:r>
          </a:p>
          <a:p>
            <a:r>
              <a:rPr lang="en-US"/>
              <a:t>Assumes responsibility for another’s property</a:t>
            </a:r>
          </a:p>
          <a:p>
            <a:pPr lvl="1"/>
            <a:r>
              <a:rPr lang="en-US"/>
              <a:t>Caretaker or landlord</a:t>
            </a:r>
          </a:p>
          <a:p>
            <a:pPr lvl="1"/>
            <a:r>
              <a:rPr lang="en-US"/>
              <a:t>Pastor</a:t>
            </a:r>
          </a:p>
          <a:p>
            <a:pPr lvl="1"/>
            <a:r>
              <a:rPr lang="en-US"/>
              <a:t>Parish leader</a:t>
            </a:r>
          </a:p>
          <a:p>
            <a:pPr lvl="1"/>
            <a:endParaRPr lang="en-US"/>
          </a:p>
          <a:p>
            <a:pPr lvl="1"/>
            <a:endParaRPr lang="en-US" dirty="0"/>
          </a:p>
        </p:txBody>
      </p:sp>
      <p:sp>
        <p:nvSpPr>
          <p:cNvPr id="4" name="Footer Placeholder 3"/>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36</a:t>
            </a:fld>
            <a:endParaRPr lang="en-US"/>
          </a:p>
        </p:txBody>
      </p:sp>
    </p:spTree>
    <p:extLst>
      <p:ext uri="{BB962C8B-B14F-4D97-AF65-F5344CB8AC3E}">
        <p14:creationId xmlns:p14="http://schemas.microsoft.com/office/powerpoint/2010/main" val="170659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 of Shepherd</a:t>
            </a:r>
            <a:endParaRPr lang="en-US" dirty="0"/>
          </a:p>
        </p:txBody>
      </p:sp>
      <p:sp>
        <p:nvSpPr>
          <p:cNvPr id="3" name="Content Placeholder 2"/>
          <p:cNvSpPr>
            <a:spLocks noGrp="1"/>
          </p:cNvSpPr>
          <p:nvPr>
            <p:ph idx="1"/>
          </p:nvPr>
        </p:nvSpPr>
        <p:spPr/>
        <p:txBody>
          <a:bodyPr/>
          <a:lstStyle/>
          <a:p>
            <a:r>
              <a:rPr lang="en-US"/>
              <a:t>Protector of the “sheep” </a:t>
            </a:r>
          </a:p>
          <a:p>
            <a:r>
              <a:rPr lang="en-US"/>
              <a:t>Provider of nourishment </a:t>
            </a:r>
          </a:p>
          <a:p>
            <a:r>
              <a:rPr lang="en-US"/>
              <a:t>Source of love and comfort </a:t>
            </a:r>
          </a:p>
          <a:p>
            <a:r>
              <a:rPr lang="en-US"/>
              <a:t>Shepherd role requires that we love those we serve as a prerequisite to serving</a:t>
            </a:r>
          </a:p>
          <a:p>
            <a:r>
              <a:rPr lang="en-US"/>
              <a:t>“I am the good shepherd. The good shepherd lays down his life for the sheep.”  ~John 10:11</a:t>
            </a:r>
          </a:p>
          <a:p>
            <a:endParaRPr lang="en-US"/>
          </a:p>
          <a:p>
            <a:endParaRPr lang="en-US"/>
          </a:p>
          <a:p>
            <a:endParaRPr lang="en-US" dirty="0"/>
          </a:p>
        </p:txBody>
      </p:sp>
      <p:sp>
        <p:nvSpPr>
          <p:cNvPr id="4" name="Footer Placeholder 3"/>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37</a:t>
            </a:fld>
            <a:endParaRPr lang="en-US"/>
          </a:p>
        </p:txBody>
      </p:sp>
    </p:spTree>
    <p:extLst>
      <p:ext uri="{BB962C8B-B14F-4D97-AF65-F5344CB8AC3E}">
        <p14:creationId xmlns:p14="http://schemas.microsoft.com/office/powerpoint/2010/main" val="10538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S3 Model of Leadership</a:t>
            </a:r>
            <a:endParaRPr lang="en-US" dirty="0"/>
          </a:p>
        </p:txBody>
      </p:sp>
      <p:sp>
        <p:nvSpPr>
          <p:cNvPr id="3" name="Content Placeholder 2"/>
          <p:cNvSpPr>
            <a:spLocks noGrp="1"/>
          </p:cNvSpPr>
          <p:nvPr>
            <p:ph idx="1"/>
          </p:nvPr>
        </p:nvSpPr>
        <p:spPr/>
        <p:txBody>
          <a:bodyPr/>
          <a:lstStyle/>
          <a:p>
            <a:pPr lvl="0"/>
            <a:r>
              <a:rPr lang="en-US"/>
              <a:t>Blends three inter-related roles of the leader:</a:t>
            </a:r>
          </a:p>
          <a:p>
            <a:pPr lvl="1"/>
            <a:r>
              <a:rPr lang="en-US"/>
              <a:t>Servant…provider of service  </a:t>
            </a:r>
          </a:p>
          <a:p>
            <a:pPr lvl="1"/>
            <a:r>
              <a:rPr lang="en-US"/>
              <a:t>Steward…guardian of God’s gifts</a:t>
            </a:r>
          </a:p>
          <a:p>
            <a:pPr lvl="1"/>
            <a:r>
              <a:rPr lang="en-US"/>
              <a:t>Shepherd…protector of those who are served and loved</a:t>
            </a:r>
            <a:endParaRPr lang="en-US" dirty="0"/>
          </a:p>
        </p:txBody>
      </p:sp>
      <p:sp>
        <p:nvSpPr>
          <p:cNvPr id="4" name="Footer Placeholder 3"/>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38</a:t>
            </a:fld>
            <a:endParaRPr lang="en-US"/>
          </a:p>
        </p:txBody>
      </p:sp>
    </p:spTree>
    <p:extLst>
      <p:ext uri="{BB962C8B-B14F-4D97-AF65-F5344CB8AC3E}">
        <p14:creationId xmlns:p14="http://schemas.microsoft.com/office/powerpoint/2010/main" val="226243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Summary							</a:t>
            </a:r>
            <a:br>
              <a:rPr lang="en-US" dirty="0"/>
            </a:br>
            <a:r>
              <a:rPr lang="en-US" dirty="0"/>
              <a:t>Jesus was the most successful leader of all time. We can emulate His actions by following the ten practices  He used. </a:t>
            </a:r>
            <a:br>
              <a:rPr lang="en-US" dirty="0"/>
            </a:br>
            <a:endParaRPr lang="en-US" dirty="0"/>
          </a:p>
        </p:txBody>
      </p:sp>
      <p:sp>
        <p:nvSpPr>
          <p:cNvPr id="3" name="Text Placeholder 2"/>
          <p:cNvSpPr>
            <a:spLocks noGrp="1"/>
          </p:cNvSpPr>
          <p:nvPr>
            <p:ph type="body" idx="1"/>
          </p:nvPr>
        </p:nvSpPr>
        <p:spPr/>
        <p:txBody>
          <a:bodyPr/>
          <a:lstStyle/>
          <a:p>
            <a:r>
              <a:rPr lang="en-US"/>
              <a:t>.</a:t>
            </a:r>
            <a:endParaRPr lang="en-US" dirty="0"/>
          </a:p>
        </p:txBody>
      </p:sp>
      <p:sp>
        <p:nvSpPr>
          <p:cNvPr id="4" name="Content Placeholder 3"/>
          <p:cNvSpPr>
            <a:spLocks noGrp="1"/>
          </p:cNvSpPr>
          <p:nvPr>
            <p:ph sz="half" idx="2"/>
          </p:nvPr>
        </p:nvSpPr>
        <p:spPr>
          <a:xfrm>
            <a:off x="609600" y="2540483"/>
            <a:ext cx="4876800" cy="2455587"/>
          </a:xfrm>
        </p:spPr>
        <p:txBody>
          <a:bodyPr/>
          <a:lstStyle/>
          <a:p>
            <a:r>
              <a:rPr lang="en-US" dirty="0"/>
              <a:t>Value diverse opinions</a:t>
            </a:r>
          </a:p>
          <a:p>
            <a:r>
              <a:rPr lang="en-US" dirty="0"/>
              <a:t>Cultivate trust</a:t>
            </a:r>
          </a:p>
          <a:p>
            <a:r>
              <a:rPr lang="en-US" dirty="0"/>
              <a:t>Develop other leaders</a:t>
            </a:r>
          </a:p>
          <a:p>
            <a:r>
              <a:rPr lang="en-US" dirty="0"/>
              <a:t>Help people with life issues</a:t>
            </a:r>
          </a:p>
          <a:p>
            <a:r>
              <a:rPr lang="en-US" dirty="0"/>
              <a:t>Offer encouragement </a:t>
            </a:r>
          </a:p>
          <a:p>
            <a:pPr lvl="1"/>
            <a:endParaRPr lang="en-US" dirty="0"/>
          </a:p>
        </p:txBody>
      </p:sp>
      <p:sp>
        <p:nvSpPr>
          <p:cNvPr id="5" name="Text Placeholder 4"/>
          <p:cNvSpPr>
            <a:spLocks noGrp="1"/>
          </p:cNvSpPr>
          <p:nvPr>
            <p:ph type="body" sz="quarter" idx="3"/>
          </p:nvPr>
        </p:nvSpPr>
        <p:spPr/>
        <p:txBody>
          <a:bodyPr/>
          <a:lstStyle/>
          <a:p>
            <a:r>
              <a:rPr lang="en-US"/>
              <a:t>.</a:t>
            </a:r>
            <a:endParaRPr lang="en-US" dirty="0"/>
          </a:p>
        </p:txBody>
      </p:sp>
      <p:sp>
        <p:nvSpPr>
          <p:cNvPr id="6" name="Content Placeholder 5"/>
          <p:cNvSpPr>
            <a:spLocks noGrp="1"/>
          </p:cNvSpPr>
          <p:nvPr>
            <p:ph sz="quarter" idx="4"/>
          </p:nvPr>
        </p:nvSpPr>
        <p:spPr>
          <a:xfrm>
            <a:off x="5892800" y="2540483"/>
            <a:ext cx="4876800" cy="2323065"/>
          </a:xfrm>
        </p:spPr>
        <p:txBody>
          <a:bodyPr/>
          <a:lstStyle/>
          <a:p>
            <a:r>
              <a:rPr lang="en-US" dirty="0"/>
              <a:t>Sell instead of tell</a:t>
            </a:r>
          </a:p>
          <a:p>
            <a:r>
              <a:rPr lang="en-US" dirty="0"/>
              <a:t>Place ‘you’ ahead of ‘me’</a:t>
            </a:r>
          </a:p>
          <a:p>
            <a:r>
              <a:rPr lang="en-US" dirty="0"/>
              <a:t>Think long term</a:t>
            </a:r>
          </a:p>
          <a:p>
            <a:r>
              <a:rPr lang="en-US" dirty="0"/>
              <a:t>Act with humility</a:t>
            </a:r>
          </a:p>
          <a:p>
            <a:r>
              <a:rPr lang="en-US" dirty="0"/>
              <a:t>Never lose sight of mission &amp; goal</a:t>
            </a:r>
          </a:p>
        </p:txBody>
      </p:sp>
      <p:sp>
        <p:nvSpPr>
          <p:cNvPr id="7" name="Footer Placeholder 6"/>
          <p:cNvSpPr>
            <a:spLocks noGrp="1"/>
          </p:cNvSpPr>
          <p:nvPr>
            <p:ph type="ftr" sz="quarter" idx="11"/>
          </p:nvPr>
        </p:nvSpPr>
        <p:spPr/>
        <p:txBody>
          <a:bodyPr/>
          <a:lstStyle/>
          <a:p>
            <a:r>
              <a:rPr lang="en-US"/>
              <a:t>.</a:t>
            </a:r>
            <a:endParaRPr lang="en-US" dirty="0"/>
          </a:p>
        </p:txBody>
      </p:sp>
      <p:sp>
        <p:nvSpPr>
          <p:cNvPr id="8" name="Slide Number Placeholder 7"/>
          <p:cNvSpPr>
            <a:spLocks noGrp="1"/>
          </p:cNvSpPr>
          <p:nvPr>
            <p:ph type="sldNum" sz="quarter" idx="12"/>
          </p:nvPr>
        </p:nvSpPr>
        <p:spPr/>
        <p:txBody>
          <a:bodyPr/>
          <a:lstStyle/>
          <a:p>
            <a:fld id="{5DC8B179-68B6-472F-86CC-34DC35BC591E}" type="slidenum">
              <a:rPr lang="en-US" smtClean="0"/>
              <a:pPr/>
              <a:t>39</a:t>
            </a:fld>
            <a:endParaRPr lang="en-US" dirty="0"/>
          </a:p>
        </p:txBody>
      </p:sp>
    </p:spTree>
    <p:extLst>
      <p:ext uri="{BB962C8B-B14F-4D97-AF65-F5344CB8AC3E}">
        <p14:creationId xmlns:p14="http://schemas.microsoft.com/office/powerpoint/2010/main" val="300357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00"/>
                                        <p:tgtEl>
                                          <p:spTgt spid="6">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ipe(down)">
                                      <p:cBhvr>
                                        <p:cTn id="33" dur="500"/>
                                        <p:tgtEl>
                                          <p:spTgt spid="6">
                                            <p:txEl>
                                              <p:pRg st="3" end="3"/>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ipe(down)">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55971" y="126401"/>
            <a:ext cx="4987959" cy="2590295"/>
          </a:xfrm>
          <a:prstGeom prst="rect">
            <a:avLst/>
          </a:prstGeom>
        </p:spPr>
      </p:pic>
      <p:sp>
        <p:nvSpPr>
          <p:cNvPr id="5" name="Rectangle 4"/>
          <p:cNvSpPr/>
          <p:nvPr/>
        </p:nvSpPr>
        <p:spPr>
          <a:xfrm>
            <a:off x="212034" y="2844963"/>
            <a:ext cx="11343861" cy="2246769"/>
          </a:xfrm>
          <a:prstGeom prst="rect">
            <a:avLst/>
          </a:prstGeom>
        </p:spPr>
        <p:txBody>
          <a:bodyPr wrap="square">
            <a:spAutoFit/>
          </a:bodyPr>
          <a:lstStyle/>
          <a:p>
            <a:r>
              <a:rPr lang="en-ZA" sz="2800" dirty="0">
                <a:solidFill>
                  <a:prstClr val="black"/>
                </a:solidFill>
                <a:latin typeface="+mj-lt"/>
              </a:rPr>
              <a:t>Leadership trait theory is one of the earliest theories of leadership, which can be traced back to Thomas Carlyle’s 1849 assertion that “the history of the world was the biography of great men”.</a:t>
            </a:r>
          </a:p>
          <a:p>
            <a:r>
              <a:rPr lang="en-ZA" sz="2800" dirty="0">
                <a:solidFill>
                  <a:prstClr val="black"/>
                </a:solidFill>
                <a:latin typeface="+mj-lt"/>
              </a:rPr>
              <a:t>It is the idea that there are certain </a:t>
            </a:r>
            <a:r>
              <a:rPr lang="en-ZA" sz="2800" u="sng" dirty="0">
                <a:solidFill>
                  <a:prstClr val="black"/>
                </a:solidFill>
                <a:latin typeface="+mj-lt"/>
              </a:rPr>
              <a:t>inborn traits </a:t>
            </a:r>
            <a:r>
              <a:rPr lang="en-ZA" sz="2800" dirty="0">
                <a:solidFill>
                  <a:prstClr val="black"/>
                </a:solidFill>
                <a:latin typeface="+mj-lt"/>
              </a:rPr>
              <a:t>that make people more likely to succeed as leaders: in essence, it states that </a:t>
            </a:r>
            <a:r>
              <a:rPr lang="en-ZA" sz="2800" u="sng" dirty="0">
                <a:solidFill>
                  <a:prstClr val="black"/>
                </a:solidFill>
                <a:latin typeface="+mj-lt"/>
              </a:rPr>
              <a:t>leaders are born</a:t>
            </a:r>
            <a:r>
              <a:rPr lang="en-ZA" sz="2800" dirty="0">
                <a:solidFill>
                  <a:prstClr val="black"/>
                </a:solidFill>
                <a:latin typeface="+mj-lt"/>
              </a:rPr>
              <a:t>, not made.</a:t>
            </a:r>
          </a:p>
        </p:txBody>
      </p:sp>
      <p:sp>
        <p:nvSpPr>
          <p:cNvPr id="6" name="Rectangle 5"/>
          <p:cNvSpPr/>
          <p:nvPr/>
        </p:nvSpPr>
        <p:spPr>
          <a:xfrm>
            <a:off x="357809" y="5587458"/>
            <a:ext cx="11569148" cy="1384995"/>
          </a:xfrm>
          <a:prstGeom prst="rect">
            <a:avLst/>
          </a:prstGeom>
        </p:spPr>
        <p:txBody>
          <a:bodyPr wrap="square">
            <a:spAutoFit/>
          </a:bodyPr>
          <a:lstStyle/>
          <a:p>
            <a:r>
              <a:rPr lang="en-ZA" sz="2800" dirty="0">
                <a:solidFill>
                  <a:prstClr val="black"/>
                </a:solidFill>
                <a:latin typeface="+mj-lt"/>
              </a:rPr>
              <a:t>However, in 1948, a researcher called </a:t>
            </a:r>
            <a:r>
              <a:rPr lang="en-ZA" sz="2800" dirty="0" err="1">
                <a:solidFill>
                  <a:prstClr val="black"/>
                </a:solidFill>
                <a:latin typeface="+mj-lt"/>
              </a:rPr>
              <a:t>Stogdill</a:t>
            </a:r>
            <a:r>
              <a:rPr lang="en-ZA" sz="2800" dirty="0">
                <a:solidFill>
                  <a:prstClr val="black"/>
                </a:solidFill>
                <a:latin typeface="+mj-lt"/>
              </a:rPr>
              <a:t> noticed that people who were leaders in </a:t>
            </a:r>
            <a:r>
              <a:rPr lang="en-ZA" sz="2800" u="sng" dirty="0">
                <a:solidFill>
                  <a:prstClr val="black"/>
                </a:solidFill>
                <a:latin typeface="+mj-lt"/>
              </a:rPr>
              <a:t>one</a:t>
            </a:r>
            <a:r>
              <a:rPr lang="en-ZA" sz="2800" dirty="0">
                <a:solidFill>
                  <a:prstClr val="black"/>
                </a:solidFill>
                <a:latin typeface="+mj-lt"/>
              </a:rPr>
              <a:t> situation were not necessarily leaders in </a:t>
            </a:r>
            <a:r>
              <a:rPr lang="en-ZA" sz="2800" u="sng" dirty="0">
                <a:solidFill>
                  <a:prstClr val="black"/>
                </a:solidFill>
                <a:latin typeface="+mj-lt"/>
              </a:rPr>
              <a:t>other</a:t>
            </a:r>
            <a:r>
              <a:rPr lang="en-ZA" sz="2800" dirty="0">
                <a:solidFill>
                  <a:prstClr val="black"/>
                </a:solidFill>
                <a:latin typeface="+mj-lt"/>
              </a:rPr>
              <a:t> situations, which rather destroyed trait theory.</a:t>
            </a:r>
          </a:p>
        </p:txBody>
      </p:sp>
      <p:sp>
        <p:nvSpPr>
          <p:cNvPr id="2" name="Rectangle 1"/>
          <p:cNvSpPr/>
          <p:nvPr/>
        </p:nvSpPr>
        <p:spPr>
          <a:xfrm>
            <a:off x="689730" y="920091"/>
            <a:ext cx="5035353" cy="1015663"/>
          </a:xfrm>
          <a:prstGeom prst="rect">
            <a:avLst/>
          </a:prstGeom>
        </p:spPr>
        <p:txBody>
          <a:bodyPr wrap="none">
            <a:spAutoFit/>
          </a:bodyPr>
          <a:lstStyle/>
          <a:p>
            <a:r>
              <a:rPr lang="en-ZA" sz="6000" b="1" kern="0" dirty="0">
                <a:solidFill>
                  <a:srgbClr val="A26D18"/>
                </a:solidFill>
                <a:effectLst>
                  <a:outerShdw blurRad="38100" dist="38100" dir="2700000" algn="tl">
                    <a:srgbClr val="000000"/>
                  </a:outerShdw>
                </a:effectLst>
              </a:rPr>
              <a:t>Are Leaders…</a:t>
            </a:r>
            <a:endParaRPr lang="en-ZA" dirty="0"/>
          </a:p>
        </p:txBody>
      </p:sp>
      <p:sp>
        <p:nvSpPr>
          <p:cNvPr id="3" name="TextBox 2"/>
          <p:cNvSpPr txBox="1"/>
          <p:nvPr/>
        </p:nvSpPr>
        <p:spPr>
          <a:xfrm>
            <a:off x="7463653" y="238539"/>
            <a:ext cx="572593" cy="584775"/>
          </a:xfrm>
          <a:prstGeom prst="rect">
            <a:avLst/>
          </a:prstGeom>
          <a:noFill/>
        </p:spPr>
        <p:txBody>
          <a:bodyPr wrap="none" rtlCol="0">
            <a:spAutoFit/>
          </a:bodyPr>
          <a:lstStyle/>
          <a:p>
            <a:r>
              <a:rPr lang="en-ZA" sz="3200" b="1" dirty="0">
                <a:solidFill>
                  <a:schemeClr val="bg1"/>
                </a:solidFill>
              </a:rPr>
              <a:t>or</a:t>
            </a:r>
            <a:endParaRPr lang="en-ZA" b="1" dirty="0">
              <a:solidFill>
                <a:schemeClr val="bg1"/>
              </a:solidFill>
            </a:endParaRPr>
          </a:p>
        </p:txBody>
      </p:sp>
    </p:spTree>
    <p:extLst>
      <p:ext uri="{BB962C8B-B14F-4D97-AF65-F5344CB8AC3E}">
        <p14:creationId xmlns:p14="http://schemas.microsoft.com/office/powerpoint/2010/main" val="3160043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solidFill>
                  <a:srgbClr val="465E9C"/>
                </a:solidFill>
              </a:rPr>
              <a:t>.</a:t>
            </a:r>
            <a:endParaRPr lang="en-US" dirty="0">
              <a:solidFill>
                <a:srgbClr val="465E9C"/>
              </a:solidFill>
            </a:endParaRPr>
          </a:p>
        </p:txBody>
      </p:sp>
      <p:sp>
        <p:nvSpPr>
          <p:cNvPr id="8" name="Slide Number Placeholder 7"/>
          <p:cNvSpPr>
            <a:spLocks noGrp="1"/>
          </p:cNvSpPr>
          <p:nvPr>
            <p:ph type="sldNum" sz="quarter" idx="11"/>
          </p:nvPr>
        </p:nvSpPr>
        <p:spPr/>
        <p:txBody>
          <a:bodyPr/>
          <a:lstStyle/>
          <a:p>
            <a:fld id="{5DC8B179-68B6-472F-86CC-34DC35BC591E}" type="slidenum">
              <a:rPr lang="en-US" smtClean="0"/>
              <a:pPr/>
              <a:t>40</a:t>
            </a:fld>
            <a:endParaRPr lang="en-US" dirty="0"/>
          </a:p>
        </p:txBody>
      </p:sp>
      <p:sp>
        <p:nvSpPr>
          <p:cNvPr id="9" name="Rectangle 8"/>
          <p:cNvSpPr/>
          <p:nvPr/>
        </p:nvSpPr>
        <p:spPr>
          <a:xfrm>
            <a:off x="702365" y="1094603"/>
            <a:ext cx="11317356" cy="5262979"/>
          </a:xfrm>
          <a:prstGeom prst="rect">
            <a:avLst/>
          </a:prstGeom>
        </p:spPr>
        <p:txBody>
          <a:bodyPr wrap="square">
            <a:spAutoFit/>
          </a:bodyPr>
          <a:lstStyle/>
          <a:p>
            <a:pPr marL="342900" indent="-342900">
              <a:buFont typeface="Arial" panose="020B0604020202020204" pitchFamily="34" charset="0"/>
              <a:buChar char="•"/>
            </a:pPr>
            <a:r>
              <a:rPr lang="en-ZA" sz="2400" dirty="0"/>
              <a:t>Leaders should be on time, honouring whatever appointment, and should communicate if they cannot make it, as …</a:t>
            </a:r>
          </a:p>
          <a:p>
            <a:endParaRPr lang="en-ZA" sz="2400" dirty="0"/>
          </a:p>
          <a:p>
            <a:pPr marL="342900" indent="-342900">
              <a:buFont typeface="Arial" panose="020B0604020202020204" pitchFamily="34" charset="0"/>
              <a:buChar char="•"/>
            </a:pPr>
            <a:r>
              <a:rPr lang="en-ZA" sz="2400" dirty="0"/>
              <a:t>Do not make promises you cannot keep, you may forget but others remember </a:t>
            </a:r>
          </a:p>
          <a:p>
            <a:endParaRPr lang="en-ZA" sz="2400" dirty="0"/>
          </a:p>
          <a:p>
            <a:pPr marL="342900" indent="-342900">
              <a:buFont typeface="Arial" panose="020B0604020202020204" pitchFamily="34" charset="0"/>
              <a:buChar char="•"/>
            </a:pPr>
            <a:r>
              <a:rPr lang="en-ZA" sz="2400" dirty="0"/>
              <a:t>Diarize appointments as soon as possible </a:t>
            </a:r>
          </a:p>
          <a:p>
            <a:endParaRPr lang="en-ZA" sz="2400" dirty="0"/>
          </a:p>
          <a:p>
            <a:pPr marL="342900" indent="-342900">
              <a:buFont typeface="Arial" panose="020B0604020202020204" pitchFamily="34" charset="0"/>
              <a:buChar char="•"/>
            </a:pPr>
            <a:r>
              <a:rPr lang="en-ZA" sz="2400" dirty="0"/>
              <a:t>It is always good to return a missed call or sent message to acknowledge</a:t>
            </a:r>
          </a:p>
          <a:p>
            <a:endParaRPr lang="en-ZA" sz="2400" dirty="0"/>
          </a:p>
          <a:p>
            <a:pPr marL="342900" indent="-342900">
              <a:buFont typeface="Arial" panose="020B0604020202020204" pitchFamily="34" charset="0"/>
              <a:buChar char="•"/>
            </a:pPr>
            <a:r>
              <a:rPr lang="en-ZA" sz="2400" dirty="0"/>
              <a:t>Evaluate yourself and Work on your weak spots</a:t>
            </a:r>
          </a:p>
          <a:p>
            <a:endParaRPr lang="en-ZA" sz="2400" dirty="0"/>
          </a:p>
          <a:p>
            <a:pPr marL="285750" indent="-285750">
              <a:buFont typeface="Arial" panose="020B0604020202020204" pitchFamily="34" charset="0"/>
              <a:buChar char="•"/>
            </a:pPr>
            <a:r>
              <a:rPr lang="en-ZA" sz="2400" dirty="0"/>
              <a:t>Leaders do </a:t>
            </a:r>
            <a:r>
              <a:rPr lang="en-ZA" sz="2400" b="1" u="sng" dirty="0"/>
              <a:t>not</a:t>
            </a:r>
            <a:r>
              <a:rPr lang="en-ZA" sz="2400" dirty="0"/>
              <a:t> complain about their load/burdens to others, their family, friends</a:t>
            </a:r>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r>
              <a:rPr lang="en-ZA" sz="2400" dirty="0"/>
              <a:t>Confidentiality </a:t>
            </a:r>
          </a:p>
        </p:txBody>
      </p:sp>
      <p:sp>
        <p:nvSpPr>
          <p:cNvPr id="10" name="Rectangle 9"/>
          <p:cNvSpPr/>
          <p:nvPr/>
        </p:nvSpPr>
        <p:spPr>
          <a:xfrm>
            <a:off x="2736162" y="146326"/>
            <a:ext cx="4289957" cy="707886"/>
          </a:xfrm>
          <a:prstGeom prst="rect">
            <a:avLst/>
          </a:prstGeom>
        </p:spPr>
        <p:txBody>
          <a:bodyPr wrap="none">
            <a:spAutoFit/>
          </a:bodyPr>
          <a:lstStyle/>
          <a:p>
            <a:r>
              <a:rPr lang="en-US" sz="4000" b="1" kern="0" dirty="0">
                <a:solidFill>
                  <a:srgbClr val="A26D18"/>
                </a:solidFill>
                <a:effectLst>
                  <a:outerShdw blurRad="38100" dist="38100" dir="2700000" algn="tl">
                    <a:srgbClr val="000000"/>
                  </a:outerShdw>
                </a:effectLst>
              </a:rPr>
              <a:t>Leadership Ethics </a:t>
            </a:r>
            <a:endParaRPr lang="en-ZA" dirty="0"/>
          </a:p>
        </p:txBody>
      </p:sp>
    </p:spTree>
    <p:extLst>
      <p:ext uri="{BB962C8B-B14F-4D97-AF65-F5344CB8AC3E}">
        <p14:creationId xmlns:p14="http://schemas.microsoft.com/office/powerpoint/2010/main" val="4104291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465E9C"/>
                </a:solidFill>
              </a:rPr>
              <a:t>.</a:t>
            </a:r>
            <a:endParaRPr lang="en-US" dirty="0">
              <a:solidFill>
                <a:srgbClr val="465E9C"/>
              </a:solidFill>
            </a:endParaRPr>
          </a:p>
        </p:txBody>
      </p:sp>
      <p:sp>
        <p:nvSpPr>
          <p:cNvPr id="5" name="Slide Number Placeholder 4"/>
          <p:cNvSpPr>
            <a:spLocks noGrp="1"/>
          </p:cNvSpPr>
          <p:nvPr>
            <p:ph type="sldNum" sz="quarter" idx="11"/>
          </p:nvPr>
        </p:nvSpPr>
        <p:spPr/>
        <p:txBody>
          <a:bodyPr/>
          <a:lstStyle/>
          <a:p>
            <a:fld id="{5DC8B179-68B6-472F-86CC-34DC35BC591E}" type="slidenum">
              <a:rPr lang="en-US" smtClean="0"/>
              <a:pPr/>
              <a:t>41</a:t>
            </a:fld>
            <a:endParaRPr lang="en-US" dirty="0"/>
          </a:p>
        </p:txBody>
      </p:sp>
      <p:sp>
        <p:nvSpPr>
          <p:cNvPr id="6" name="Rectangle 5"/>
          <p:cNvSpPr/>
          <p:nvPr/>
        </p:nvSpPr>
        <p:spPr>
          <a:xfrm>
            <a:off x="175131" y="154802"/>
            <a:ext cx="6967790" cy="6447919"/>
          </a:xfrm>
          <a:prstGeom prst="rect">
            <a:avLst/>
          </a:prstGeom>
        </p:spPr>
        <p:txBody>
          <a:bodyPr wrap="square">
            <a:spAutoFit/>
          </a:bodyPr>
          <a:lstStyle/>
          <a:p>
            <a:pPr>
              <a:spcAft>
                <a:spcPts val="1000"/>
              </a:spcAft>
            </a:pPr>
            <a:r>
              <a:rPr lang="en-ZA" b="1" u="sng" dirty="0">
                <a:latin typeface="Verdana" panose="020B0604030504040204" pitchFamily="34" charset="0"/>
                <a:ea typeface="Verdana" panose="020B0604030504040204" pitchFamily="34" charset="0"/>
                <a:cs typeface="Verdana" panose="020B0604030504040204" pitchFamily="34" charset="0"/>
              </a:rPr>
              <a:t>The Prayer of Saint Francis</a:t>
            </a:r>
            <a:endParaRPr lang="en-ZA" b="1" dirty="0">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ZA" b="1" dirty="0">
                <a:latin typeface="Verdana" panose="020B0604030504040204" pitchFamily="34" charset="0"/>
                <a:ea typeface="Verdana" panose="020B0604030504040204" pitchFamily="34" charset="0"/>
                <a:cs typeface="Verdana" panose="020B0604030504040204" pitchFamily="34" charset="0"/>
              </a:rPr>
              <a:t>Lord, make me an instrument of Your peace.</a:t>
            </a:r>
          </a:p>
          <a:p>
            <a:pPr>
              <a:spcAft>
                <a:spcPts val="1000"/>
              </a:spcAft>
            </a:pPr>
            <a:r>
              <a:rPr lang="en-ZA" b="1" dirty="0">
                <a:latin typeface="Verdana" panose="020B0604030504040204" pitchFamily="34" charset="0"/>
                <a:ea typeface="Verdana" panose="020B0604030504040204" pitchFamily="34" charset="0"/>
                <a:cs typeface="Verdana" panose="020B0604030504040204" pitchFamily="34" charset="0"/>
              </a:rPr>
              <a:t>Where there is hatred, let me sow love;</a:t>
            </a:r>
          </a:p>
          <a:p>
            <a:pPr>
              <a:spcAft>
                <a:spcPts val="1000"/>
              </a:spcAft>
            </a:pPr>
            <a:r>
              <a:rPr lang="en-ZA" b="1" dirty="0">
                <a:latin typeface="Verdana" panose="020B0604030504040204" pitchFamily="34" charset="0"/>
                <a:ea typeface="Verdana" panose="020B0604030504040204" pitchFamily="34" charset="0"/>
                <a:cs typeface="Verdana" panose="020B0604030504040204" pitchFamily="34" charset="0"/>
              </a:rPr>
              <a:t>Where there is injury, pardon;</a:t>
            </a:r>
          </a:p>
          <a:p>
            <a:pPr>
              <a:spcAft>
                <a:spcPts val="1000"/>
              </a:spcAft>
            </a:pPr>
            <a:r>
              <a:rPr lang="en-ZA" b="1" dirty="0">
                <a:latin typeface="Verdana" panose="020B0604030504040204" pitchFamily="34" charset="0"/>
                <a:ea typeface="Verdana" panose="020B0604030504040204" pitchFamily="34" charset="0"/>
                <a:cs typeface="Verdana" panose="020B0604030504040204" pitchFamily="34" charset="0"/>
              </a:rPr>
              <a:t>Where there is doubt, faith;</a:t>
            </a:r>
          </a:p>
          <a:p>
            <a:pPr>
              <a:spcAft>
                <a:spcPts val="1000"/>
              </a:spcAft>
            </a:pPr>
            <a:r>
              <a:rPr lang="en-ZA" b="1" dirty="0">
                <a:latin typeface="Verdana" panose="020B0604030504040204" pitchFamily="34" charset="0"/>
                <a:ea typeface="Verdana" panose="020B0604030504040204" pitchFamily="34" charset="0"/>
                <a:cs typeface="Verdana" panose="020B0604030504040204" pitchFamily="34" charset="0"/>
              </a:rPr>
              <a:t>Where there is despair, hope;</a:t>
            </a:r>
          </a:p>
          <a:p>
            <a:pPr>
              <a:spcAft>
                <a:spcPts val="1000"/>
              </a:spcAft>
            </a:pPr>
            <a:r>
              <a:rPr lang="en-ZA" b="1" dirty="0">
                <a:latin typeface="Verdana" panose="020B0604030504040204" pitchFamily="34" charset="0"/>
                <a:ea typeface="Verdana" panose="020B0604030504040204" pitchFamily="34" charset="0"/>
                <a:cs typeface="Verdana" panose="020B0604030504040204" pitchFamily="34" charset="0"/>
              </a:rPr>
              <a:t>Where there is darkness, light;</a:t>
            </a:r>
          </a:p>
          <a:p>
            <a:pPr>
              <a:spcAft>
                <a:spcPts val="1000"/>
              </a:spcAft>
            </a:pPr>
            <a:r>
              <a:rPr lang="en-ZA" b="1" dirty="0">
                <a:latin typeface="Verdana" panose="020B0604030504040204" pitchFamily="34" charset="0"/>
                <a:ea typeface="Verdana" panose="020B0604030504040204" pitchFamily="34" charset="0"/>
                <a:cs typeface="Verdana" panose="020B0604030504040204" pitchFamily="34" charset="0"/>
              </a:rPr>
              <a:t>Where there is sadness, joy.</a:t>
            </a:r>
          </a:p>
          <a:p>
            <a:pPr>
              <a:spcAft>
                <a:spcPts val="1000"/>
              </a:spcAft>
            </a:pPr>
            <a:r>
              <a:rPr lang="en-ZA" b="1" dirty="0">
                <a:latin typeface="Verdana" panose="020B0604030504040204" pitchFamily="34" charset="0"/>
                <a:ea typeface="Verdana" panose="020B0604030504040204" pitchFamily="34" charset="0"/>
                <a:cs typeface="Verdana" panose="020B0604030504040204" pitchFamily="34" charset="0"/>
              </a:rPr>
              <a:t>O divine Master, grant that I may not so much seek</a:t>
            </a:r>
          </a:p>
          <a:p>
            <a:pPr>
              <a:spcAft>
                <a:spcPts val="1000"/>
              </a:spcAft>
            </a:pPr>
            <a:r>
              <a:rPr lang="en-ZA" b="1" dirty="0">
                <a:latin typeface="Verdana" panose="020B0604030504040204" pitchFamily="34" charset="0"/>
                <a:ea typeface="Verdana" panose="020B0604030504040204" pitchFamily="34" charset="0"/>
                <a:cs typeface="Verdana" panose="020B0604030504040204" pitchFamily="34" charset="0"/>
              </a:rPr>
              <a:t>To be consoled as to console,</a:t>
            </a:r>
          </a:p>
          <a:p>
            <a:pPr>
              <a:spcAft>
                <a:spcPts val="1000"/>
              </a:spcAft>
            </a:pPr>
            <a:r>
              <a:rPr lang="en-ZA" b="1" dirty="0">
                <a:latin typeface="Verdana" panose="020B0604030504040204" pitchFamily="34" charset="0"/>
                <a:ea typeface="Verdana" panose="020B0604030504040204" pitchFamily="34" charset="0"/>
                <a:cs typeface="Verdana" panose="020B0604030504040204" pitchFamily="34" charset="0"/>
              </a:rPr>
              <a:t>To be understood as to understand,</a:t>
            </a:r>
          </a:p>
          <a:p>
            <a:pPr>
              <a:spcAft>
                <a:spcPts val="1000"/>
              </a:spcAft>
            </a:pPr>
            <a:r>
              <a:rPr lang="en-ZA" b="1" dirty="0">
                <a:latin typeface="Verdana" panose="020B0604030504040204" pitchFamily="34" charset="0"/>
                <a:ea typeface="Verdana" panose="020B0604030504040204" pitchFamily="34" charset="0"/>
                <a:cs typeface="Verdana" panose="020B0604030504040204" pitchFamily="34" charset="0"/>
              </a:rPr>
              <a:t>To be loved as to love;</a:t>
            </a:r>
          </a:p>
          <a:p>
            <a:pPr>
              <a:spcAft>
                <a:spcPts val="1000"/>
              </a:spcAft>
            </a:pPr>
            <a:r>
              <a:rPr lang="en-ZA" b="1" dirty="0">
                <a:latin typeface="Verdana" panose="020B0604030504040204" pitchFamily="34" charset="0"/>
                <a:ea typeface="Verdana" panose="020B0604030504040204" pitchFamily="34" charset="0"/>
                <a:cs typeface="Verdana" panose="020B0604030504040204" pitchFamily="34" charset="0"/>
              </a:rPr>
              <a:t>For it is in giving that we receive;</a:t>
            </a:r>
          </a:p>
          <a:p>
            <a:pPr>
              <a:spcAft>
                <a:spcPts val="1000"/>
              </a:spcAft>
            </a:pPr>
            <a:r>
              <a:rPr lang="en-ZA" b="1" dirty="0">
                <a:latin typeface="Verdana" panose="020B0604030504040204" pitchFamily="34" charset="0"/>
                <a:ea typeface="Verdana" panose="020B0604030504040204" pitchFamily="34" charset="0"/>
                <a:cs typeface="Verdana" panose="020B0604030504040204" pitchFamily="34" charset="0"/>
              </a:rPr>
              <a:t>It is in pardoning that we are pardoned;</a:t>
            </a:r>
          </a:p>
          <a:p>
            <a:pPr>
              <a:spcAft>
                <a:spcPts val="1000"/>
              </a:spcAft>
            </a:pPr>
            <a:r>
              <a:rPr lang="en-ZA" b="1" dirty="0">
                <a:latin typeface="Verdana" panose="020B0604030504040204" pitchFamily="34" charset="0"/>
                <a:ea typeface="Verdana" panose="020B0604030504040204" pitchFamily="34" charset="0"/>
                <a:cs typeface="Verdana" panose="020B0604030504040204" pitchFamily="34" charset="0"/>
              </a:rPr>
              <a:t>It is in dying to self that we are born to eternal life</a:t>
            </a:r>
          </a:p>
          <a:p>
            <a:pPr>
              <a:spcAft>
                <a:spcPts val="1000"/>
              </a:spcAft>
            </a:pPr>
            <a:r>
              <a:rPr lang="en-ZA" b="1" dirty="0">
                <a:latin typeface="Verdana" panose="020B0604030504040204" pitchFamily="34" charset="0"/>
                <a:ea typeface="Verdana" panose="020B0604030504040204" pitchFamily="34" charset="0"/>
                <a:cs typeface="Verdana" panose="020B0604030504040204" pitchFamily="34" charset="0"/>
              </a:rPr>
              <a:t>Amen</a:t>
            </a:r>
            <a:endParaRPr lang="en-ZA" sz="1400" b="1"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a:stretch>
            <a:fillRect/>
          </a:stretch>
        </p:blipFill>
        <p:spPr>
          <a:xfrm>
            <a:off x="7142921" y="1311965"/>
            <a:ext cx="4693478" cy="4747136"/>
          </a:xfrm>
          <a:prstGeom prst="rect">
            <a:avLst/>
          </a:prstGeom>
        </p:spPr>
      </p:pic>
    </p:spTree>
    <p:extLst>
      <p:ext uri="{BB962C8B-B14F-4D97-AF65-F5344CB8AC3E}">
        <p14:creationId xmlns:p14="http://schemas.microsoft.com/office/powerpoint/2010/main" val="3967104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Leadership Challenges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917198"/>
              </p:ext>
            </p:extLst>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5DC8B179-68B6-472F-86CC-34DC35BC591E}" type="slidenum">
              <a:rPr lang="en-US" smtClean="0"/>
              <a:pPr/>
              <a:t>42</a:t>
            </a:fld>
            <a:endParaRPr lang="en-US" dirty="0"/>
          </a:p>
        </p:txBody>
      </p:sp>
    </p:spTree>
    <p:extLst>
      <p:ext uri="{BB962C8B-B14F-4D97-AF65-F5344CB8AC3E}">
        <p14:creationId xmlns:p14="http://schemas.microsoft.com/office/powerpoint/2010/main" val="3881535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465E9C"/>
                </a:solidFill>
              </a:rPr>
              <a:t>.</a:t>
            </a:r>
            <a:endParaRPr lang="en-US" dirty="0">
              <a:solidFill>
                <a:srgbClr val="465E9C"/>
              </a:solidFill>
            </a:endParaRPr>
          </a:p>
        </p:txBody>
      </p:sp>
      <p:sp>
        <p:nvSpPr>
          <p:cNvPr id="5" name="Slide Number Placeholder 4"/>
          <p:cNvSpPr>
            <a:spLocks noGrp="1"/>
          </p:cNvSpPr>
          <p:nvPr>
            <p:ph type="sldNum" sz="quarter" idx="11"/>
          </p:nvPr>
        </p:nvSpPr>
        <p:spPr/>
        <p:txBody>
          <a:bodyPr/>
          <a:lstStyle/>
          <a:p>
            <a:fld id="{5DC8B179-68B6-472F-86CC-34DC35BC591E}" type="slidenum">
              <a:rPr lang="en-US" smtClean="0"/>
              <a:pPr/>
              <a:t>43</a:t>
            </a:fld>
            <a:endParaRPr lang="en-US" dirty="0"/>
          </a:p>
        </p:txBody>
      </p:sp>
      <p:grpSp>
        <p:nvGrpSpPr>
          <p:cNvPr id="6" name="Group 5"/>
          <p:cNvGrpSpPr/>
          <p:nvPr/>
        </p:nvGrpSpPr>
        <p:grpSpPr>
          <a:xfrm>
            <a:off x="524406" y="1086677"/>
            <a:ext cx="10972800" cy="580601"/>
            <a:chOff x="0" y="2272428"/>
            <a:chExt cx="10972800" cy="269848"/>
          </a:xfrm>
        </p:grpSpPr>
        <p:sp>
          <p:nvSpPr>
            <p:cNvPr id="7" name="Rectangle: Rounded Corners 6"/>
            <p:cNvSpPr/>
            <p:nvPr/>
          </p:nvSpPr>
          <p:spPr>
            <a:xfrm>
              <a:off x="0" y="2272428"/>
              <a:ext cx="10972800" cy="26984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p:cNvSpPr txBox="1"/>
            <p:nvPr/>
          </p:nvSpPr>
          <p:spPr>
            <a:xfrm>
              <a:off x="13173" y="2285601"/>
              <a:ext cx="10946454" cy="24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2400" b="1" kern="1200" dirty="0">
                  <a:solidFill>
                    <a:schemeClr val="tx1"/>
                  </a:solidFill>
                </a:rPr>
                <a:t>5.       The Victims—They believe people are out to get them </a:t>
              </a:r>
              <a:endParaRPr lang="en-US" sz="2400" kern="1200" dirty="0">
                <a:solidFill>
                  <a:schemeClr val="tx1"/>
                </a:solidFill>
              </a:endParaRPr>
            </a:p>
          </p:txBody>
        </p:sp>
      </p:grpSp>
      <p:grpSp>
        <p:nvGrpSpPr>
          <p:cNvPr id="9" name="Group 8"/>
          <p:cNvGrpSpPr/>
          <p:nvPr/>
        </p:nvGrpSpPr>
        <p:grpSpPr>
          <a:xfrm>
            <a:off x="542186" y="1833452"/>
            <a:ext cx="10972800" cy="291168"/>
            <a:chOff x="0" y="2422323"/>
            <a:chExt cx="10972800" cy="291168"/>
          </a:xfrm>
        </p:grpSpPr>
        <p:sp>
          <p:nvSpPr>
            <p:cNvPr id="10" name="Rectangle: Rounded Corners 9"/>
            <p:cNvSpPr/>
            <p:nvPr/>
          </p:nvSpPr>
          <p:spPr>
            <a:xfrm>
              <a:off x="0" y="2422323"/>
              <a:ext cx="10972800" cy="29116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p:cNvSpPr txBox="1"/>
            <p:nvPr/>
          </p:nvSpPr>
          <p:spPr>
            <a:xfrm>
              <a:off x="14214" y="2436537"/>
              <a:ext cx="10944372" cy="262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2400" b="1" kern="1200" dirty="0">
                  <a:solidFill>
                    <a:schemeClr val="tx1"/>
                  </a:solidFill>
                </a:rPr>
                <a:t>6.       The Adhesives--They can’t let go, even things that happened years ago </a:t>
              </a:r>
              <a:endParaRPr lang="en-US" sz="2400" kern="1200" dirty="0">
                <a:solidFill>
                  <a:schemeClr val="tx1"/>
                </a:solidFill>
              </a:endParaRPr>
            </a:p>
          </p:txBody>
        </p:sp>
      </p:grpSp>
      <p:grpSp>
        <p:nvGrpSpPr>
          <p:cNvPr id="12" name="Group 11"/>
          <p:cNvGrpSpPr/>
          <p:nvPr/>
        </p:nvGrpSpPr>
        <p:grpSpPr>
          <a:xfrm>
            <a:off x="524406" y="2424402"/>
            <a:ext cx="10972800" cy="312043"/>
            <a:chOff x="0" y="2595694"/>
            <a:chExt cx="10972800" cy="312043"/>
          </a:xfrm>
        </p:grpSpPr>
        <p:sp>
          <p:nvSpPr>
            <p:cNvPr id="13" name="Rectangle: Rounded Corners 12"/>
            <p:cNvSpPr/>
            <p:nvPr/>
          </p:nvSpPr>
          <p:spPr>
            <a:xfrm>
              <a:off x="0" y="2595694"/>
              <a:ext cx="10972800" cy="31204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p:cNvSpPr txBox="1"/>
            <p:nvPr/>
          </p:nvSpPr>
          <p:spPr>
            <a:xfrm>
              <a:off x="15233" y="2610927"/>
              <a:ext cx="10942334" cy="281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2400" b="1" kern="1200" dirty="0">
                  <a:solidFill>
                    <a:schemeClr val="tx1"/>
                  </a:solidFill>
                </a:rPr>
                <a:t>7.       The Pessimists--They always expect the worst case scenario </a:t>
              </a:r>
              <a:endParaRPr lang="en-US" sz="2400" kern="1200" dirty="0">
                <a:solidFill>
                  <a:schemeClr val="tx1"/>
                </a:solidFill>
              </a:endParaRPr>
            </a:p>
          </p:txBody>
        </p:sp>
      </p:grpSp>
      <p:grpSp>
        <p:nvGrpSpPr>
          <p:cNvPr id="15" name="Group 14"/>
          <p:cNvGrpSpPr/>
          <p:nvPr/>
        </p:nvGrpSpPr>
        <p:grpSpPr>
          <a:xfrm>
            <a:off x="542186" y="3022425"/>
            <a:ext cx="10972800" cy="336157"/>
            <a:chOff x="0" y="2795868"/>
            <a:chExt cx="10972800" cy="336157"/>
          </a:xfrm>
        </p:grpSpPr>
        <p:sp>
          <p:nvSpPr>
            <p:cNvPr id="16" name="Rectangle: Rounded Corners 15"/>
            <p:cNvSpPr/>
            <p:nvPr/>
          </p:nvSpPr>
          <p:spPr>
            <a:xfrm>
              <a:off x="0" y="2795868"/>
              <a:ext cx="10972800" cy="33615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4"/>
            <p:cNvSpPr txBox="1"/>
            <p:nvPr/>
          </p:nvSpPr>
          <p:spPr>
            <a:xfrm>
              <a:off x="16410" y="2812278"/>
              <a:ext cx="10939980" cy="3033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2400" b="1" kern="1200" dirty="0">
                  <a:solidFill>
                    <a:schemeClr val="tx1"/>
                  </a:solidFill>
                </a:rPr>
                <a:t>8.       The Boilers—They will blow over the slightest provocation </a:t>
              </a:r>
              <a:endParaRPr lang="en-US" sz="2400" kern="1200" dirty="0">
                <a:solidFill>
                  <a:schemeClr val="tx1"/>
                </a:solidFill>
              </a:endParaRPr>
            </a:p>
          </p:txBody>
        </p:sp>
      </p:grpSp>
      <p:grpSp>
        <p:nvGrpSpPr>
          <p:cNvPr id="18" name="Group 17"/>
          <p:cNvGrpSpPr/>
          <p:nvPr/>
        </p:nvGrpSpPr>
        <p:grpSpPr>
          <a:xfrm>
            <a:off x="524406" y="3654423"/>
            <a:ext cx="10972800" cy="364231"/>
            <a:chOff x="0" y="3029402"/>
            <a:chExt cx="10972800" cy="364231"/>
          </a:xfrm>
        </p:grpSpPr>
        <p:sp>
          <p:nvSpPr>
            <p:cNvPr id="19" name="Rectangle: Rounded Corners 18"/>
            <p:cNvSpPr/>
            <p:nvPr/>
          </p:nvSpPr>
          <p:spPr>
            <a:xfrm>
              <a:off x="0" y="3029402"/>
              <a:ext cx="10972800" cy="36423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4"/>
            <p:cNvSpPr txBox="1"/>
            <p:nvPr/>
          </p:nvSpPr>
          <p:spPr>
            <a:xfrm>
              <a:off x="17780" y="3047182"/>
              <a:ext cx="10937240" cy="3286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2400" b="1" kern="1200" dirty="0">
                  <a:solidFill>
                    <a:schemeClr val="tx1"/>
                  </a:solidFill>
                </a:rPr>
                <a:t>9.       The Complainers—They feel everything is wrong or will soon go wrong </a:t>
              </a:r>
              <a:endParaRPr lang="en-US" sz="2400" kern="1200" dirty="0">
                <a:solidFill>
                  <a:schemeClr val="tx1"/>
                </a:solidFill>
              </a:endParaRPr>
            </a:p>
          </p:txBody>
        </p:sp>
      </p:grpSp>
      <p:grpSp>
        <p:nvGrpSpPr>
          <p:cNvPr id="21" name="Group 20"/>
          <p:cNvGrpSpPr/>
          <p:nvPr/>
        </p:nvGrpSpPr>
        <p:grpSpPr>
          <a:xfrm>
            <a:off x="542397" y="4399755"/>
            <a:ext cx="10972800" cy="368549"/>
            <a:chOff x="0" y="3316337"/>
            <a:chExt cx="10972800" cy="368549"/>
          </a:xfrm>
        </p:grpSpPr>
        <p:sp>
          <p:nvSpPr>
            <p:cNvPr id="22" name="Rectangle: Rounded Corners 21"/>
            <p:cNvSpPr/>
            <p:nvPr/>
          </p:nvSpPr>
          <p:spPr>
            <a:xfrm>
              <a:off x="0" y="3316337"/>
              <a:ext cx="10972800" cy="36854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Rounded Corners 4"/>
            <p:cNvSpPr txBox="1"/>
            <p:nvPr/>
          </p:nvSpPr>
          <p:spPr>
            <a:xfrm>
              <a:off x="17991" y="3334328"/>
              <a:ext cx="10936818" cy="3325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2400" b="1" kern="1200" dirty="0">
                  <a:solidFill>
                    <a:schemeClr val="tx1"/>
                  </a:solidFill>
                </a:rPr>
                <a:t>10.    The Choosers—They are constantly pitting one group against another </a:t>
              </a:r>
              <a:endParaRPr lang="en-US" sz="2400" kern="1200" dirty="0">
                <a:solidFill>
                  <a:schemeClr val="tx1"/>
                </a:solidFill>
              </a:endParaRPr>
            </a:p>
          </p:txBody>
        </p:sp>
      </p:grpSp>
      <p:grpSp>
        <p:nvGrpSpPr>
          <p:cNvPr id="24" name="Group 23"/>
          <p:cNvGrpSpPr/>
          <p:nvPr/>
        </p:nvGrpSpPr>
        <p:grpSpPr>
          <a:xfrm>
            <a:off x="622773" y="5154718"/>
            <a:ext cx="10972800" cy="393120"/>
            <a:chOff x="0" y="3656402"/>
            <a:chExt cx="10972800" cy="393120"/>
          </a:xfrm>
        </p:grpSpPr>
        <p:sp>
          <p:nvSpPr>
            <p:cNvPr id="25" name="Rectangle: Rounded Corners 24"/>
            <p:cNvSpPr/>
            <p:nvPr/>
          </p:nvSpPr>
          <p:spPr>
            <a:xfrm>
              <a:off x="0" y="3656402"/>
              <a:ext cx="10972800" cy="3931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le: Rounded Corners 4"/>
            <p:cNvSpPr txBox="1"/>
            <p:nvPr/>
          </p:nvSpPr>
          <p:spPr>
            <a:xfrm>
              <a:off x="19191" y="3675593"/>
              <a:ext cx="10934418" cy="354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2400" b="1" kern="1200" dirty="0">
                  <a:solidFill>
                    <a:schemeClr val="tx1"/>
                  </a:solidFill>
                </a:rPr>
                <a:t>11.    The Detached-- They feel most everything is dumb or beneath them </a:t>
              </a:r>
              <a:endParaRPr lang="en-US" sz="2400" kern="1200" dirty="0">
                <a:solidFill>
                  <a:schemeClr val="tx1"/>
                </a:solidFill>
              </a:endParaRPr>
            </a:p>
          </p:txBody>
        </p:sp>
      </p:grpSp>
      <p:grpSp>
        <p:nvGrpSpPr>
          <p:cNvPr id="27" name="Group 26"/>
          <p:cNvGrpSpPr/>
          <p:nvPr/>
        </p:nvGrpSpPr>
        <p:grpSpPr>
          <a:xfrm>
            <a:off x="622773" y="5814790"/>
            <a:ext cx="10972800" cy="608645"/>
            <a:chOff x="0" y="3859197"/>
            <a:chExt cx="10972800" cy="608645"/>
          </a:xfrm>
        </p:grpSpPr>
        <p:sp>
          <p:nvSpPr>
            <p:cNvPr id="28" name="Rectangle: Rounded Corners 27"/>
            <p:cNvSpPr/>
            <p:nvPr/>
          </p:nvSpPr>
          <p:spPr>
            <a:xfrm>
              <a:off x="0" y="4037282"/>
              <a:ext cx="10972800" cy="4305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angle: Rounded Corners 4"/>
            <p:cNvSpPr txBox="1"/>
            <p:nvPr/>
          </p:nvSpPr>
          <p:spPr>
            <a:xfrm>
              <a:off x="21018" y="3859197"/>
              <a:ext cx="10930764" cy="587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2400" b="1" kern="1200" dirty="0">
                  <a:solidFill>
                    <a:schemeClr val="tx1"/>
                  </a:solidFill>
                </a:rPr>
                <a:t>12.    The Self-Absorbed--They are constantly grabbing credit or attention</a:t>
              </a:r>
              <a:endParaRPr lang="en-US" sz="2400" kern="1200" dirty="0">
                <a:solidFill>
                  <a:schemeClr val="tx1"/>
                </a:solidFill>
              </a:endParaRPr>
            </a:p>
          </p:txBody>
        </p:sp>
      </p:grpSp>
    </p:spTree>
    <p:extLst>
      <p:ext uri="{BB962C8B-B14F-4D97-AF65-F5344CB8AC3E}">
        <p14:creationId xmlns:p14="http://schemas.microsoft.com/office/powerpoint/2010/main" val="2366608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Questions or comments?</a:t>
            </a:r>
          </a:p>
        </p:txBody>
      </p:sp>
      <p:sp>
        <p:nvSpPr>
          <p:cNvPr id="4" name="Footer Placeholder 3"/>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44</a:t>
            </a:fld>
            <a:endParaRPr lang="en-US"/>
          </a:p>
        </p:txBody>
      </p:sp>
    </p:spTree>
    <p:extLst>
      <p:ext uri="{BB962C8B-B14F-4D97-AF65-F5344CB8AC3E}">
        <p14:creationId xmlns:p14="http://schemas.microsoft.com/office/powerpoint/2010/main" val="267687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953D43-3847-4383-ADEB-AB7AA27014A2}" type="slidenum">
              <a:rPr lang="en-GB" altLang="en-US" smtClean="0"/>
              <a:pPr/>
              <a:t>45</a:t>
            </a:fld>
            <a:endParaRPr lang="en-GB" altLang="en-US"/>
          </a:p>
        </p:txBody>
      </p:sp>
      <p:sp>
        <p:nvSpPr>
          <p:cNvPr id="2" name="Rectangle 1"/>
          <p:cNvSpPr/>
          <p:nvPr/>
        </p:nvSpPr>
        <p:spPr>
          <a:xfrm>
            <a:off x="2325858" y="882211"/>
            <a:ext cx="6696222" cy="1631216"/>
          </a:xfrm>
          <a:prstGeom prst="rect">
            <a:avLst/>
          </a:prstGeom>
        </p:spPr>
        <p:txBody>
          <a:bodyPr wrap="square">
            <a:spAutoFit/>
          </a:bodyPr>
          <a:lstStyle/>
          <a:p>
            <a:pPr algn="ctr">
              <a:defRPr/>
            </a:pPr>
            <a:r>
              <a:rPr lang="en-ZA" sz="6000" b="1" kern="0" dirty="0">
                <a:solidFill>
                  <a:srgbClr val="A26D18"/>
                </a:solidFill>
                <a:effectLst>
                  <a:outerShdw blurRad="38100" dist="38100" dir="2700000" algn="tl">
                    <a:srgbClr val="000000"/>
                  </a:outerShdw>
                </a:effectLst>
                <a:latin typeface="Times New Roman"/>
              </a:rPr>
              <a:t>Servant Leadership</a:t>
            </a:r>
            <a:br>
              <a:rPr lang="en-ZA" sz="4000" b="1" kern="0" dirty="0">
                <a:solidFill>
                  <a:srgbClr val="A26D18"/>
                </a:solidFill>
                <a:effectLst>
                  <a:outerShdw blurRad="38100" dist="38100" dir="2700000" algn="tl">
                    <a:srgbClr val="000000"/>
                  </a:outerShdw>
                </a:effectLst>
                <a:latin typeface="Times New Roman"/>
              </a:rPr>
            </a:br>
            <a:r>
              <a:rPr lang="en-ZA" sz="4000" b="1" kern="0" dirty="0">
                <a:solidFill>
                  <a:srgbClr val="A26D18"/>
                </a:solidFill>
                <a:effectLst>
                  <a:outerShdw blurRad="38100" dist="38100" dir="2700000" algn="tl">
                    <a:srgbClr val="000000"/>
                  </a:outerShdw>
                </a:effectLst>
                <a:latin typeface="Times New Roman"/>
              </a:rPr>
              <a:t>Lead Like Jesus</a:t>
            </a:r>
          </a:p>
        </p:txBody>
      </p:sp>
      <p:sp>
        <p:nvSpPr>
          <p:cNvPr id="5" name="TextBox 4"/>
          <p:cNvSpPr txBox="1"/>
          <p:nvPr/>
        </p:nvSpPr>
        <p:spPr>
          <a:xfrm>
            <a:off x="4094922" y="4333461"/>
            <a:ext cx="2170787" cy="830997"/>
          </a:xfrm>
          <a:prstGeom prst="rect">
            <a:avLst/>
          </a:prstGeom>
          <a:noFill/>
        </p:spPr>
        <p:txBody>
          <a:bodyPr wrap="none" rtlCol="0">
            <a:spAutoFit/>
          </a:bodyPr>
          <a:lstStyle/>
          <a:p>
            <a:pPr algn="ctr"/>
            <a:r>
              <a:rPr lang="en-ZA" sz="4800" b="1" dirty="0"/>
              <a:t>Thanks</a:t>
            </a:r>
            <a:endParaRPr lang="en-ZA" b="1" dirty="0"/>
          </a:p>
        </p:txBody>
      </p:sp>
    </p:spTree>
    <p:extLst>
      <p:ext uri="{BB962C8B-B14F-4D97-AF65-F5344CB8AC3E}">
        <p14:creationId xmlns:p14="http://schemas.microsoft.com/office/powerpoint/2010/main" val="389639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953D43-3847-4383-ADEB-AB7AA27014A2}" type="slidenum">
              <a:rPr kumimoji="0" lang="en-GB"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a:ea typeface="+mn-ea"/>
              <a:cs typeface="+mn-cs"/>
            </a:endParaRPr>
          </a:p>
        </p:txBody>
      </p:sp>
      <p:sp>
        <p:nvSpPr>
          <p:cNvPr id="6" name="Rectangle 5"/>
          <p:cNvSpPr/>
          <p:nvPr/>
        </p:nvSpPr>
        <p:spPr>
          <a:xfrm>
            <a:off x="4236357" y="307505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7" name="Rectangle 6"/>
          <p:cNvSpPr/>
          <p:nvPr/>
        </p:nvSpPr>
        <p:spPr>
          <a:xfrm>
            <a:off x="4236357" y="307505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 name="Rectangle 7"/>
          <p:cNvSpPr/>
          <p:nvPr/>
        </p:nvSpPr>
        <p:spPr>
          <a:xfrm>
            <a:off x="2266879" y="303722"/>
            <a:ext cx="6372257" cy="707886"/>
          </a:xfrm>
          <a:prstGeom prst="rect">
            <a:avLst/>
          </a:prstGeom>
        </p:spPr>
        <p:txBody>
          <a:bodyPr wrap="none">
            <a:spAutoFit/>
          </a:bodyPr>
          <a:lstStyle/>
          <a:p>
            <a:pPr lvl="0"/>
            <a:r>
              <a:rPr kumimoji="0" lang="en-ZA" sz="4000" b="1" i="0" u="none" strike="noStrike" kern="0" cap="none" spc="0" normalizeH="0" baseline="0" noProof="0" dirty="0">
                <a:ln>
                  <a:noFill/>
                </a:ln>
                <a:solidFill>
                  <a:srgbClr val="A26D18"/>
                </a:solidFill>
                <a:effectLst>
                  <a:outerShdw blurRad="38100" dist="38100" dir="2700000" algn="tl">
                    <a:srgbClr val="000000"/>
                  </a:outerShdw>
                </a:effectLst>
                <a:uLnTx/>
                <a:uFillTx/>
                <a:latin typeface="Times New Roman"/>
                <a:ea typeface="+mn-ea"/>
                <a:cs typeface="+mn-cs"/>
              </a:rPr>
              <a:t>Different </a:t>
            </a:r>
            <a:r>
              <a:rPr lang="en-ZA" sz="4000" b="1" kern="0" dirty="0">
                <a:solidFill>
                  <a:srgbClr val="A26D18"/>
                </a:solidFill>
                <a:effectLst>
                  <a:outerShdw blurRad="38100" dist="38100" dir="2700000" algn="tl">
                    <a:srgbClr val="000000"/>
                  </a:outerShdw>
                </a:effectLst>
              </a:rPr>
              <a:t>Leadership Styles</a:t>
            </a:r>
            <a:endParaRPr kumimoji="0" lang="en-ZA" sz="4000" b="1" i="0" u="none" strike="noStrike" kern="0" cap="none" spc="0" normalizeH="0" baseline="0" noProof="0" dirty="0">
              <a:ln>
                <a:noFill/>
              </a:ln>
              <a:solidFill>
                <a:srgbClr val="A26D18"/>
              </a:solidFill>
              <a:effectLst>
                <a:outerShdw blurRad="38100" dist="38100" dir="2700000" algn="tl">
                  <a:srgbClr val="000000"/>
                </a:outerShdw>
              </a:effectLst>
              <a:uLnTx/>
              <a:uFillTx/>
              <a:latin typeface="Times New Roman"/>
              <a:ea typeface="+mn-ea"/>
              <a:cs typeface="+mn-cs"/>
            </a:endParaRPr>
          </a:p>
        </p:txBody>
      </p:sp>
      <p:sp>
        <p:nvSpPr>
          <p:cNvPr id="2" name="Rectangle 1"/>
          <p:cNvSpPr/>
          <p:nvPr/>
        </p:nvSpPr>
        <p:spPr>
          <a:xfrm>
            <a:off x="6003235" y="1011608"/>
            <a:ext cx="5850326" cy="523220"/>
          </a:xfrm>
          <a:prstGeom prst="rect">
            <a:avLst/>
          </a:prstGeom>
        </p:spPr>
        <p:txBody>
          <a:bodyPr wrap="square">
            <a:spAutoFit/>
          </a:bodyPr>
          <a:lstStyle/>
          <a:p>
            <a:pPr marL="640080" marR="0" lvl="1" indent="-228600" algn="l" defTabSz="914400" rtl="0" eaLnBrk="1" fontAlgn="auto" latinLnBrk="0" hangingPunct="1">
              <a:lnSpc>
                <a:spcPct val="100000"/>
              </a:lnSpc>
              <a:spcBef>
                <a:spcPct val="20000"/>
              </a:spcBef>
              <a:spcAft>
                <a:spcPts val="0"/>
              </a:spcAft>
              <a:buClr>
                <a:srgbClr val="AA2B1E"/>
              </a:buClr>
              <a:buSzTx/>
              <a:buFont typeface="Arial" pitchFamily="34" charset="0"/>
              <a:buChar char="•"/>
              <a:tabLst/>
              <a:defRPr/>
            </a:pPr>
            <a:endParaRPr kumimoji="0" lang="en-US" sz="2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j-lt"/>
              <a:ea typeface="+mn-ea"/>
              <a:cs typeface="+mn-cs"/>
            </a:endParaRPr>
          </a:p>
        </p:txBody>
      </p:sp>
      <p:pic>
        <p:nvPicPr>
          <p:cNvPr id="4" name="Picture 3"/>
          <p:cNvPicPr>
            <a:picLocks noChangeAspect="1"/>
          </p:cNvPicPr>
          <p:nvPr/>
        </p:nvPicPr>
        <p:blipFill>
          <a:blip r:embed="rId2"/>
          <a:stretch>
            <a:fillRect/>
          </a:stretch>
        </p:blipFill>
        <p:spPr>
          <a:xfrm>
            <a:off x="0" y="0"/>
            <a:ext cx="739294" cy="6858000"/>
          </a:xfrm>
          <a:prstGeom prst="rect">
            <a:avLst/>
          </a:prstGeom>
        </p:spPr>
      </p:pic>
      <p:sp>
        <p:nvSpPr>
          <p:cNvPr id="5" name="Rectangle 4"/>
          <p:cNvSpPr/>
          <p:nvPr/>
        </p:nvSpPr>
        <p:spPr>
          <a:xfrm>
            <a:off x="1087056" y="1011608"/>
            <a:ext cx="10190543" cy="4524315"/>
          </a:xfrm>
          <a:prstGeom prst="rect">
            <a:avLst/>
          </a:prstGeom>
        </p:spPr>
        <p:txBody>
          <a:bodyPr wrap="square">
            <a:spAutoFit/>
          </a:bodyPr>
          <a:lstStyle/>
          <a:p>
            <a:pPr marL="342900" lvl="0" indent="-342900" fontAlgn="base">
              <a:lnSpc>
                <a:spcPct val="200000"/>
              </a:lnSpc>
              <a:buFontTx/>
              <a:buAutoNum type="arabicPeriod"/>
            </a:pPr>
            <a:r>
              <a:rPr lang="en-ZA" sz="2400" b="1" dirty="0">
                <a:solidFill>
                  <a:srgbClr val="333333"/>
                </a:solidFill>
              </a:rPr>
              <a:t>Autocratic Leadership           (do as I say) </a:t>
            </a:r>
          </a:p>
          <a:p>
            <a:pPr marL="342900" lvl="0" indent="-342900" fontAlgn="base">
              <a:lnSpc>
                <a:spcPct val="200000"/>
              </a:lnSpc>
              <a:buFontTx/>
              <a:buAutoNum type="arabicPeriod"/>
            </a:pPr>
            <a:r>
              <a:rPr lang="en-ZA" sz="2400" b="1" dirty="0">
                <a:solidFill>
                  <a:srgbClr val="333333"/>
                </a:solidFill>
              </a:rPr>
              <a:t>Democratic Leadership          (do as I do)</a:t>
            </a:r>
          </a:p>
          <a:p>
            <a:pPr lvl="0" fontAlgn="base">
              <a:lnSpc>
                <a:spcPct val="200000"/>
              </a:lnSpc>
            </a:pPr>
            <a:r>
              <a:rPr lang="en-ZA" sz="2400" b="1" dirty="0">
                <a:solidFill>
                  <a:srgbClr val="333333"/>
                </a:solidFill>
              </a:rPr>
              <a:t>3. Laissez-faire Leadership        (do as you choose)</a:t>
            </a:r>
          </a:p>
          <a:p>
            <a:pPr lvl="0" fontAlgn="base">
              <a:lnSpc>
                <a:spcPct val="200000"/>
              </a:lnSpc>
            </a:pPr>
            <a:r>
              <a:rPr lang="en-ZA" sz="2400" b="1" dirty="0">
                <a:solidFill>
                  <a:srgbClr val="333333"/>
                </a:solidFill>
              </a:rPr>
              <a:t>4. Strategic Leadership Style     (follow my plan)    </a:t>
            </a:r>
          </a:p>
          <a:p>
            <a:pPr lvl="0" fontAlgn="base">
              <a:lnSpc>
                <a:spcPct val="200000"/>
              </a:lnSpc>
            </a:pPr>
            <a:r>
              <a:rPr lang="en-ZA" sz="2400" b="1" dirty="0">
                <a:solidFill>
                  <a:srgbClr val="333333"/>
                </a:solidFill>
              </a:rPr>
              <a:t>5. Transformational Leadership  (this need to change)</a:t>
            </a:r>
          </a:p>
          <a:p>
            <a:pPr lvl="0" fontAlgn="base">
              <a:lnSpc>
                <a:spcPct val="200000"/>
              </a:lnSpc>
            </a:pPr>
            <a:r>
              <a:rPr lang="en-ZA" sz="2400" b="1" dirty="0">
                <a:solidFill>
                  <a:srgbClr val="333333"/>
                </a:solidFill>
              </a:rPr>
              <a:t>5. Team Leadership                     (only this team counts)</a:t>
            </a:r>
          </a:p>
        </p:txBody>
      </p:sp>
    </p:spTree>
    <p:extLst>
      <p:ext uri="{BB962C8B-B14F-4D97-AF65-F5344CB8AC3E}">
        <p14:creationId xmlns:p14="http://schemas.microsoft.com/office/powerpoint/2010/main" val="23426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465E9C"/>
                </a:solidFill>
              </a:rPr>
              <a:t>.</a:t>
            </a:r>
            <a:endParaRPr lang="en-US" dirty="0">
              <a:solidFill>
                <a:srgbClr val="465E9C"/>
              </a:solidFill>
            </a:endParaRPr>
          </a:p>
        </p:txBody>
      </p:sp>
      <p:sp>
        <p:nvSpPr>
          <p:cNvPr id="5" name="Slide Number Placeholder 4"/>
          <p:cNvSpPr>
            <a:spLocks noGrp="1"/>
          </p:cNvSpPr>
          <p:nvPr>
            <p:ph type="sldNum" sz="quarter" idx="11"/>
          </p:nvPr>
        </p:nvSpPr>
        <p:spPr/>
        <p:txBody>
          <a:bodyPr/>
          <a:lstStyle/>
          <a:p>
            <a:fld id="{5DC8B179-68B6-472F-86CC-34DC35BC591E}" type="slidenum">
              <a:rPr lang="en-US" smtClean="0"/>
              <a:pPr/>
              <a:t>6</a:t>
            </a:fld>
            <a:endParaRPr lang="en-US" dirty="0"/>
          </a:p>
        </p:txBody>
      </p:sp>
      <p:sp>
        <p:nvSpPr>
          <p:cNvPr id="6" name="Rectangle 5"/>
          <p:cNvSpPr/>
          <p:nvPr/>
        </p:nvSpPr>
        <p:spPr>
          <a:xfrm>
            <a:off x="1102784" y="1397674"/>
            <a:ext cx="10943442" cy="5047536"/>
          </a:xfrm>
          <a:prstGeom prst="rect">
            <a:avLst/>
          </a:prstGeom>
        </p:spPr>
        <p:txBody>
          <a:bodyPr wrap="square">
            <a:spAutoFit/>
          </a:bodyPr>
          <a:lstStyle/>
          <a:p>
            <a:pPr lvl="0" fontAlgn="base">
              <a:lnSpc>
                <a:spcPct val="200000"/>
              </a:lnSpc>
            </a:pPr>
            <a:r>
              <a:rPr lang="en-ZA" sz="2400" b="1" dirty="0">
                <a:solidFill>
                  <a:srgbClr val="333333"/>
                </a:solidFill>
              </a:rPr>
              <a:t>7. Facilitative Leadership             (</a:t>
            </a:r>
            <a:r>
              <a:rPr lang="en-ZA" sz="2400" dirty="0"/>
              <a:t>results driven process)</a:t>
            </a:r>
            <a:r>
              <a:rPr lang="en-ZA" sz="2400" b="1" dirty="0">
                <a:solidFill>
                  <a:srgbClr val="333333"/>
                </a:solidFill>
              </a:rPr>
              <a:t>	</a:t>
            </a:r>
          </a:p>
          <a:p>
            <a:pPr lvl="0" fontAlgn="base">
              <a:lnSpc>
                <a:spcPct val="200000"/>
              </a:lnSpc>
            </a:pPr>
            <a:r>
              <a:rPr lang="en-ZA" sz="2400" b="1" dirty="0">
                <a:solidFill>
                  <a:srgbClr val="333333"/>
                </a:solidFill>
              </a:rPr>
              <a:t>8. Cross-Cultural Leadership    (</a:t>
            </a:r>
            <a:r>
              <a:rPr lang="en-ZA" sz="2400" dirty="0">
                <a:solidFill>
                  <a:srgbClr val="333333"/>
                </a:solidFill>
              </a:rPr>
              <a:t>to effectively lead and inspire people across cultures.</a:t>
            </a:r>
          </a:p>
          <a:p>
            <a:pPr lvl="0" fontAlgn="base">
              <a:lnSpc>
                <a:spcPct val="200000"/>
              </a:lnSpc>
            </a:pPr>
            <a:r>
              <a:rPr lang="en-ZA" sz="2400" b="1" dirty="0">
                <a:solidFill>
                  <a:srgbClr val="333333"/>
                </a:solidFill>
              </a:rPr>
              <a:t>9. Transactional Leadership    (</a:t>
            </a:r>
            <a:r>
              <a:rPr lang="en-ZA" dirty="0"/>
              <a:t>promote compliance by followers through rewards and punishments.)</a:t>
            </a:r>
            <a:endParaRPr lang="en-ZA" sz="2400" b="1" dirty="0">
              <a:solidFill>
                <a:srgbClr val="333333"/>
              </a:solidFill>
            </a:endParaRPr>
          </a:p>
          <a:p>
            <a:pPr lvl="0" fontAlgn="base">
              <a:lnSpc>
                <a:spcPct val="200000"/>
              </a:lnSpc>
            </a:pPr>
            <a:r>
              <a:rPr lang="en-ZA" sz="2400" b="1" dirty="0">
                <a:solidFill>
                  <a:srgbClr val="333333"/>
                </a:solidFill>
              </a:rPr>
              <a:t>10. Coaching Leadership         </a:t>
            </a:r>
            <a:r>
              <a:rPr lang="en-ZA" sz="2800" b="1" dirty="0">
                <a:solidFill>
                  <a:srgbClr val="333333"/>
                </a:solidFill>
              </a:rPr>
              <a:t>(</a:t>
            </a:r>
            <a:r>
              <a:rPr lang="en-ZA" sz="2000" dirty="0"/>
              <a:t>help others to advance their </a:t>
            </a:r>
            <a:r>
              <a:rPr lang="en-ZA" sz="2000" b="1" dirty="0"/>
              <a:t>skills</a:t>
            </a:r>
            <a:r>
              <a:rPr lang="en-ZA" sz="2000" dirty="0"/>
              <a:t>; and provide a lot of guidance.)</a:t>
            </a:r>
            <a:endParaRPr lang="en-ZA" sz="2400" b="1" dirty="0">
              <a:solidFill>
                <a:srgbClr val="333333"/>
              </a:solidFill>
            </a:endParaRPr>
          </a:p>
          <a:p>
            <a:pPr fontAlgn="base">
              <a:lnSpc>
                <a:spcPct val="200000"/>
              </a:lnSpc>
            </a:pPr>
            <a:r>
              <a:rPr lang="en-ZA" sz="2400" b="1" dirty="0">
                <a:solidFill>
                  <a:srgbClr val="333333"/>
                </a:solidFill>
              </a:rPr>
              <a:t>11. Charismatic Leadership </a:t>
            </a:r>
            <a:r>
              <a:rPr lang="en-ZA" dirty="0"/>
              <a:t>      </a:t>
            </a:r>
            <a:r>
              <a:rPr lang="en-ZA" sz="2000" dirty="0"/>
              <a:t>(use their personality to conjure up enthusiasm in followers)</a:t>
            </a:r>
          </a:p>
          <a:p>
            <a:pPr fontAlgn="base">
              <a:lnSpc>
                <a:spcPct val="200000"/>
              </a:lnSpc>
            </a:pPr>
            <a:r>
              <a:rPr lang="en-ZA" sz="2400" b="1" dirty="0">
                <a:solidFill>
                  <a:srgbClr val="333333"/>
                </a:solidFill>
              </a:rPr>
              <a:t>12. Visionary Leadership        (</a:t>
            </a:r>
            <a:r>
              <a:rPr lang="en-ZA" sz="2000" dirty="0"/>
              <a:t>leader inspire followers to move together towards a shared vision</a:t>
            </a:r>
            <a:r>
              <a:rPr lang="en-ZA" sz="2800" dirty="0">
                <a:solidFill>
                  <a:srgbClr val="333333"/>
                </a:solidFill>
              </a:rPr>
              <a:t>) </a:t>
            </a:r>
            <a:endParaRPr lang="en-ZA" sz="2400" dirty="0">
              <a:solidFill>
                <a:srgbClr val="333333"/>
              </a:solidFill>
            </a:endParaRPr>
          </a:p>
          <a:p>
            <a:pPr marL="342900" indent="-342900" fontAlgn="base">
              <a:buAutoNum type="arabicPeriod"/>
            </a:pPr>
            <a:endParaRPr lang="en-ZA" b="1" i="0" dirty="0">
              <a:solidFill>
                <a:srgbClr val="333333"/>
              </a:solidFill>
              <a:effectLst/>
              <a:latin typeface="Roboto"/>
            </a:endParaRPr>
          </a:p>
        </p:txBody>
      </p:sp>
      <p:sp>
        <p:nvSpPr>
          <p:cNvPr id="9" name="Rectangle 8"/>
          <p:cNvSpPr/>
          <p:nvPr/>
        </p:nvSpPr>
        <p:spPr>
          <a:xfrm>
            <a:off x="3650458" y="3244334"/>
            <a:ext cx="184731" cy="369332"/>
          </a:xfrm>
          <a:prstGeom prst="rect">
            <a:avLst/>
          </a:prstGeom>
        </p:spPr>
        <p:txBody>
          <a:bodyPr wrap="none">
            <a:spAutoFit/>
          </a:bodyPr>
          <a:lstStyle/>
          <a:p>
            <a:endParaRPr lang="en-ZA" dirty="0"/>
          </a:p>
        </p:txBody>
      </p:sp>
      <p:sp>
        <p:nvSpPr>
          <p:cNvPr id="13" name="Rectangle 12"/>
          <p:cNvSpPr/>
          <p:nvPr/>
        </p:nvSpPr>
        <p:spPr>
          <a:xfrm>
            <a:off x="1524759" y="185203"/>
            <a:ext cx="7977050" cy="707886"/>
          </a:xfrm>
          <a:prstGeom prst="rect">
            <a:avLst/>
          </a:prstGeom>
        </p:spPr>
        <p:txBody>
          <a:bodyPr wrap="square">
            <a:spAutoFit/>
          </a:bodyPr>
          <a:lstStyle/>
          <a:p>
            <a:pPr lvl="0">
              <a:defRPr/>
            </a:pPr>
            <a:r>
              <a:rPr lang="en-ZA" sz="4000" b="1" kern="0" dirty="0">
                <a:solidFill>
                  <a:srgbClr val="A26D18"/>
                </a:solidFill>
                <a:effectLst>
                  <a:outerShdw blurRad="38100" dist="38100" dir="2700000" algn="tl">
                    <a:srgbClr val="000000"/>
                  </a:outerShdw>
                </a:effectLst>
              </a:rPr>
              <a:t>Different Leadership Styles</a:t>
            </a:r>
          </a:p>
        </p:txBody>
      </p:sp>
      <p:pic>
        <p:nvPicPr>
          <p:cNvPr id="14" name="Picture 13"/>
          <p:cNvPicPr>
            <a:picLocks noChangeAspect="1"/>
          </p:cNvPicPr>
          <p:nvPr/>
        </p:nvPicPr>
        <p:blipFill>
          <a:blip r:embed="rId2"/>
          <a:stretch>
            <a:fillRect/>
          </a:stretch>
        </p:blipFill>
        <p:spPr>
          <a:xfrm>
            <a:off x="0" y="0"/>
            <a:ext cx="739294" cy="6974494"/>
          </a:xfrm>
          <a:prstGeom prst="rect">
            <a:avLst/>
          </a:prstGeom>
        </p:spPr>
      </p:pic>
    </p:spTree>
    <p:extLst>
      <p:ext uri="{BB962C8B-B14F-4D97-AF65-F5344CB8AC3E}">
        <p14:creationId xmlns:p14="http://schemas.microsoft.com/office/powerpoint/2010/main" val="44393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953D43-3847-4383-ADEB-AB7AA27014A2}" type="slidenum">
              <a:rPr kumimoji="0" lang="en-GB"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a:ea typeface="+mn-ea"/>
              <a:cs typeface="+mn-cs"/>
            </a:endParaRPr>
          </a:p>
        </p:txBody>
      </p:sp>
      <p:sp>
        <p:nvSpPr>
          <p:cNvPr id="5" name="Rectangle 4"/>
          <p:cNvSpPr/>
          <p:nvPr/>
        </p:nvSpPr>
        <p:spPr>
          <a:xfrm>
            <a:off x="4236357" y="307505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 name="Rectangle 5"/>
          <p:cNvSpPr/>
          <p:nvPr/>
        </p:nvSpPr>
        <p:spPr>
          <a:xfrm>
            <a:off x="4236357" y="307505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9" name="Rectangle 8"/>
          <p:cNvSpPr/>
          <p:nvPr/>
        </p:nvSpPr>
        <p:spPr>
          <a:xfrm>
            <a:off x="1523999" y="320456"/>
            <a:ext cx="8905461" cy="83099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ZA" sz="4800" b="1" i="0" u="none" strike="noStrike" kern="0" cap="none" spc="0" normalizeH="0" baseline="0" noProof="0" dirty="0">
                <a:ln>
                  <a:noFill/>
                </a:ln>
                <a:solidFill>
                  <a:srgbClr val="A26D18"/>
                </a:solidFill>
                <a:effectLst>
                  <a:outerShdw blurRad="38100" dist="38100" dir="2700000" algn="tl">
                    <a:srgbClr val="000000"/>
                  </a:outerShdw>
                </a:effectLst>
                <a:uLnTx/>
                <a:uFillTx/>
                <a:latin typeface="Times New Roman"/>
                <a:ea typeface="+mn-ea"/>
                <a:cs typeface="+mn-cs"/>
              </a:rPr>
              <a:t>Definition of Servant Leadership</a:t>
            </a:r>
          </a:p>
        </p:txBody>
      </p:sp>
      <p:sp>
        <p:nvSpPr>
          <p:cNvPr id="10" name="Rectangle 9"/>
          <p:cNvSpPr/>
          <p:nvPr/>
        </p:nvSpPr>
        <p:spPr>
          <a:xfrm>
            <a:off x="2016370" y="1720840"/>
            <a:ext cx="819443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1" name="Rectangle 10"/>
          <p:cNvSpPr/>
          <p:nvPr/>
        </p:nvSpPr>
        <p:spPr>
          <a:xfrm>
            <a:off x="2016370" y="4186297"/>
            <a:ext cx="819443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2" name="Rectangle 1"/>
          <p:cNvSpPr/>
          <p:nvPr/>
        </p:nvSpPr>
        <p:spPr>
          <a:xfrm>
            <a:off x="1690446" y="1305342"/>
            <a:ext cx="9471507"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srgbClr val="000000"/>
                </a:solidFill>
                <a:effectLst/>
                <a:uLnTx/>
                <a:uFillTx/>
                <a:latin typeface="sourcesanspro-regular-webfont"/>
                <a:ea typeface="+mn-ea"/>
                <a:cs typeface="+mn-cs"/>
              </a:rPr>
              <a:t>Servant leadership seeks to move management and personnel interaction away from "controlling activities" and toward a more synergistic relationship between parties.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2800" dirty="0">
              <a:solidFill>
                <a:srgbClr val="000000"/>
              </a:solidFill>
              <a:latin typeface="sourcesanspro-regular-web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srgbClr val="000000"/>
                </a:solidFill>
                <a:effectLst/>
                <a:uLnTx/>
                <a:uFillTx/>
                <a:latin typeface="sourcesanspro-regular-webfont"/>
                <a:ea typeface="+mn-ea"/>
                <a:cs typeface="+mn-cs"/>
              </a:rPr>
              <a:t> The term "servant leadership" was coined by Robert Greenleaf, a twentieth century researcher</a:t>
            </a:r>
            <a:endParaRPr kumimoji="0" lang="en-ZA" sz="28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4" name="Picture 3"/>
          <p:cNvPicPr>
            <a:picLocks noChangeAspect="1"/>
          </p:cNvPicPr>
          <p:nvPr/>
        </p:nvPicPr>
        <p:blipFill>
          <a:blip r:embed="rId2"/>
          <a:stretch>
            <a:fillRect/>
          </a:stretch>
        </p:blipFill>
        <p:spPr>
          <a:xfrm>
            <a:off x="0" y="0"/>
            <a:ext cx="739294" cy="6858000"/>
          </a:xfrm>
          <a:prstGeom prst="rect">
            <a:avLst/>
          </a:prstGeom>
        </p:spPr>
      </p:pic>
      <p:sp>
        <p:nvSpPr>
          <p:cNvPr id="7" name="Rectangle 6"/>
          <p:cNvSpPr/>
          <p:nvPr/>
        </p:nvSpPr>
        <p:spPr>
          <a:xfrm>
            <a:off x="1690446" y="4588520"/>
            <a:ext cx="9891953" cy="1569660"/>
          </a:xfrm>
          <a:prstGeom prst="rect">
            <a:avLst/>
          </a:prstGeom>
        </p:spPr>
        <p:txBody>
          <a:bodyPr wrap="square">
            <a:spAutoFit/>
          </a:bodyPr>
          <a:lstStyle/>
          <a:p>
            <a:r>
              <a:rPr lang="en-ZA" sz="2400" b="0" i="0" dirty="0">
                <a:solidFill>
                  <a:srgbClr val="333333"/>
                </a:solidFill>
                <a:effectLst/>
                <a:latin typeface="Helvetica Neue"/>
              </a:rPr>
              <a:t>A servant leader is a person who focuses on enriching the lives of individuals and improving the organizations and communities they serve. They have the abilities to heal communities with their inclusive visions and bravery, even in the face of great adversity or danger.</a:t>
            </a:r>
            <a:endParaRPr lang="en-ZA" sz="2400" dirty="0"/>
          </a:p>
        </p:txBody>
      </p:sp>
    </p:spTree>
    <p:extLst>
      <p:ext uri="{BB962C8B-B14F-4D97-AF65-F5344CB8AC3E}">
        <p14:creationId xmlns:p14="http://schemas.microsoft.com/office/powerpoint/2010/main" val="2592803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Leadership</a:t>
            </a:r>
            <a:br>
              <a:rPr lang="en-US" dirty="0"/>
            </a:br>
            <a:r>
              <a:rPr lang="en-US" dirty="0"/>
              <a:t>Traditional vs. Servant</a:t>
            </a:r>
          </a:p>
        </p:txBody>
      </p:sp>
      <p:sp>
        <p:nvSpPr>
          <p:cNvPr id="3" name="Content Placeholder 2"/>
          <p:cNvSpPr>
            <a:spLocks noGrp="1"/>
          </p:cNvSpPr>
          <p:nvPr>
            <p:ph idx="1"/>
          </p:nvPr>
        </p:nvSpPr>
        <p:spPr/>
        <p:txBody>
          <a:bodyPr/>
          <a:lstStyle/>
          <a:p>
            <a:r>
              <a:rPr lang="en-US"/>
              <a:t>Traditional Leader–manages from ”top to bottom” </a:t>
            </a:r>
          </a:p>
          <a:p>
            <a:pPr lvl="1"/>
            <a:r>
              <a:rPr lang="en-US"/>
              <a:t>Exercises power and control</a:t>
            </a:r>
          </a:p>
          <a:p>
            <a:pPr lvl="1"/>
            <a:r>
              <a:rPr lang="en-US"/>
              <a:t>Most large company CEOs are traditional leaders </a:t>
            </a:r>
          </a:p>
          <a:p>
            <a:r>
              <a:rPr lang="en-US"/>
              <a:t>Servant Leader—leads from “bottom to top”</a:t>
            </a:r>
          </a:p>
          <a:p>
            <a:pPr lvl="1"/>
            <a:r>
              <a:rPr lang="en-US"/>
              <a:t>Serves rather than controls</a:t>
            </a:r>
          </a:p>
          <a:p>
            <a:pPr lvl="1"/>
            <a:r>
              <a:rPr lang="en-US"/>
              <a:t>Servant Leader focuses on the people</a:t>
            </a:r>
          </a:p>
          <a:p>
            <a:pPr lvl="2"/>
            <a:r>
              <a:rPr lang="en-US"/>
              <a:t>Shares power</a:t>
            </a:r>
          </a:p>
          <a:p>
            <a:pPr lvl="2"/>
            <a:r>
              <a:rPr lang="en-US"/>
              <a:t>Puts the needs of others first </a:t>
            </a:r>
          </a:p>
          <a:p>
            <a:pPr lvl="2"/>
            <a:r>
              <a:rPr lang="en-US"/>
              <a:t>Helps people develop and perform to their highest potential</a:t>
            </a:r>
          </a:p>
          <a:p>
            <a:pPr lvl="1"/>
            <a:r>
              <a:rPr lang="en-US"/>
              <a:t>Jesus was the consummate servant leader </a:t>
            </a:r>
          </a:p>
          <a:p>
            <a:pPr lvl="2"/>
            <a:endParaRPr lang="en-US"/>
          </a:p>
          <a:p>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AFD3CFA2-654C-4D9B-98D3-FE2DC58DC48A}" type="slidenum">
              <a:rPr lang="en-US" smtClean="0"/>
              <a:pPr/>
              <a:t>8</a:t>
            </a:fld>
            <a:endParaRPr lang="en-US"/>
          </a:p>
        </p:txBody>
      </p:sp>
    </p:spTree>
    <p:extLst>
      <p:ext uri="{BB962C8B-B14F-4D97-AF65-F5344CB8AC3E}">
        <p14:creationId xmlns:p14="http://schemas.microsoft.com/office/powerpoint/2010/main" val="199482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465E9C"/>
                </a:solidFill>
              </a:rPr>
              <a:t>.</a:t>
            </a:r>
            <a:endParaRPr lang="en-US" dirty="0">
              <a:solidFill>
                <a:srgbClr val="465E9C"/>
              </a:solidFill>
            </a:endParaRPr>
          </a:p>
        </p:txBody>
      </p:sp>
      <p:sp>
        <p:nvSpPr>
          <p:cNvPr id="5" name="Slide Number Placeholder 4"/>
          <p:cNvSpPr>
            <a:spLocks noGrp="1"/>
          </p:cNvSpPr>
          <p:nvPr>
            <p:ph type="sldNum" sz="quarter" idx="11"/>
          </p:nvPr>
        </p:nvSpPr>
        <p:spPr/>
        <p:txBody>
          <a:bodyPr/>
          <a:lstStyle/>
          <a:p>
            <a:fld id="{5DC8B179-68B6-472F-86CC-34DC35BC591E}" type="slidenum">
              <a:rPr lang="en-US" smtClean="0"/>
              <a:pPr/>
              <a:t>9</a:t>
            </a:fld>
            <a:endParaRPr lang="en-US" dirty="0"/>
          </a:p>
        </p:txBody>
      </p:sp>
      <p:sp>
        <p:nvSpPr>
          <p:cNvPr id="6" name="Rectangle 5"/>
          <p:cNvSpPr/>
          <p:nvPr/>
        </p:nvSpPr>
        <p:spPr>
          <a:xfrm>
            <a:off x="1490869" y="1575520"/>
            <a:ext cx="8156714" cy="2850011"/>
          </a:xfrm>
          <a:prstGeom prst="rect">
            <a:avLst/>
          </a:prstGeom>
        </p:spPr>
        <p:txBody>
          <a:bodyPr wrap="square">
            <a:spAutoFit/>
          </a:bodyPr>
          <a:lstStyle/>
          <a:p>
            <a:pPr lvl="1" eaLnBrk="0" fontAlgn="base" hangingPunct="0">
              <a:spcBef>
                <a:spcPct val="20000"/>
              </a:spcBef>
              <a:spcAft>
                <a:spcPct val="0"/>
              </a:spcAft>
              <a:buClr>
                <a:srgbClr val="A26D18"/>
              </a:buClr>
              <a:buSzPct val="60000"/>
            </a:pPr>
            <a:r>
              <a:rPr lang="en-US" sz="2800" kern="0" dirty="0">
                <a:solidFill>
                  <a:srgbClr val="000000"/>
                </a:solidFill>
                <a:effectLst>
                  <a:outerShdw blurRad="38100" dist="38100" dir="2700000" algn="tl">
                    <a:srgbClr val="FFFFFF"/>
                  </a:outerShdw>
                </a:effectLst>
              </a:rPr>
              <a:t>Servant Leadership is a DIFFERENT STYLE  of Leadership, not new, but not used much</a:t>
            </a:r>
          </a:p>
          <a:p>
            <a:pPr marL="1143000" lvl="2" indent="-228600" eaLnBrk="0" fontAlgn="base" hangingPunct="0">
              <a:spcBef>
                <a:spcPct val="20000"/>
              </a:spcBef>
              <a:spcAft>
                <a:spcPct val="0"/>
              </a:spcAft>
              <a:buClr>
                <a:srgbClr val="CC6600"/>
              </a:buClr>
              <a:buSzPct val="60000"/>
              <a:buFont typeface="Wingdings" panose="05000000000000000000" pitchFamily="2" charset="2"/>
              <a:buChar char="n"/>
            </a:pPr>
            <a:r>
              <a:rPr lang="en-US" sz="2400" kern="0" dirty="0">
                <a:solidFill>
                  <a:srgbClr val="000000"/>
                </a:solidFill>
                <a:effectLst>
                  <a:outerShdw blurRad="38100" dist="38100" dir="2700000" algn="tl">
                    <a:srgbClr val="FFFFFF"/>
                  </a:outerShdw>
                </a:effectLst>
              </a:rPr>
              <a:t>Key Difference: the leader SERVES the needs of the followers, rather than BEING SERVED </a:t>
            </a:r>
          </a:p>
          <a:p>
            <a:pPr marL="342900" lvl="0" indent="-342900" eaLnBrk="0" fontAlgn="base" hangingPunct="0">
              <a:spcBef>
                <a:spcPct val="20000"/>
              </a:spcBef>
              <a:spcAft>
                <a:spcPct val="0"/>
              </a:spcAft>
              <a:buClr>
                <a:srgbClr val="FF0000"/>
              </a:buClr>
              <a:buSzPct val="60000"/>
              <a:buFont typeface="Wingdings" panose="05000000000000000000" pitchFamily="2" charset="2"/>
              <a:buChar char="n"/>
            </a:pPr>
            <a:r>
              <a:rPr lang="en-US" sz="3200" kern="0" dirty="0">
                <a:solidFill>
                  <a:srgbClr val="000000"/>
                </a:solidFill>
                <a:effectLst>
                  <a:outerShdw blurRad="38100" dist="38100" dir="2700000" algn="tl">
                    <a:srgbClr val="FFFFFF"/>
                  </a:outerShdw>
                </a:effectLst>
              </a:rPr>
              <a:t>It turns the traditional Leadership Pyramid upside down.</a:t>
            </a:r>
          </a:p>
        </p:txBody>
      </p:sp>
      <p:sp>
        <p:nvSpPr>
          <p:cNvPr id="7" name="Rectangle 6"/>
          <p:cNvSpPr/>
          <p:nvPr/>
        </p:nvSpPr>
        <p:spPr>
          <a:xfrm>
            <a:off x="1490869" y="152761"/>
            <a:ext cx="9130748" cy="830997"/>
          </a:xfrm>
          <a:prstGeom prst="rect">
            <a:avLst/>
          </a:prstGeom>
        </p:spPr>
        <p:txBody>
          <a:bodyPr wrap="square">
            <a:spAutoFit/>
          </a:bodyPr>
          <a:lstStyle/>
          <a:p>
            <a:pPr lvl="0">
              <a:defRPr/>
            </a:pPr>
            <a:r>
              <a:rPr lang="en-ZA" sz="4800" b="1" kern="0" dirty="0">
                <a:solidFill>
                  <a:srgbClr val="A26D18"/>
                </a:solidFill>
                <a:effectLst>
                  <a:outerShdw blurRad="38100" dist="38100" dir="2700000" algn="tl">
                    <a:srgbClr val="000000"/>
                  </a:outerShdw>
                </a:effectLst>
              </a:rPr>
              <a:t>Definition of Servant Leadership</a:t>
            </a:r>
          </a:p>
        </p:txBody>
      </p:sp>
    </p:spTree>
    <p:extLst>
      <p:ext uri="{BB962C8B-B14F-4D97-AF65-F5344CB8AC3E}">
        <p14:creationId xmlns:p14="http://schemas.microsoft.com/office/powerpoint/2010/main" val="3114659990"/>
      </p:ext>
    </p:extLst>
  </p:cSld>
  <p:clrMapOvr>
    <a:masterClrMapping/>
  </p:clrMapOvr>
</p:sld>
</file>

<file path=ppt/theme/theme1.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ainstorming design template">
  <a:themeElements>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58572B"/>
        </a:dk1>
        <a:lt1>
          <a:srgbClr val="FFFFCC"/>
        </a:lt1>
        <a:dk2>
          <a:srgbClr val="000000"/>
        </a:dk2>
        <a:lt2>
          <a:srgbClr val="333333"/>
        </a:lt2>
        <a:accent1>
          <a:srgbClr val="CCCC99"/>
        </a:accent1>
        <a:accent2>
          <a:srgbClr val="FFFFCC"/>
        </a:accent2>
        <a:accent3>
          <a:srgbClr val="FFFFE2"/>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Default Design 6">
        <a:dk1>
          <a:srgbClr val="666699"/>
        </a:dk1>
        <a:lt1>
          <a:srgbClr val="B4BED7"/>
        </a:lt1>
        <a:dk2>
          <a:srgbClr val="FFFFFF"/>
        </a:dk2>
        <a:lt2>
          <a:srgbClr val="3E3E5C"/>
        </a:lt2>
        <a:accent1>
          <a:srgbClr val="E1E1FA"/>
        </a:accent1>
        <a:accent2>
          <a:srgbClr val="008080"/>
        </a:accent2>
        <a:accent3>
          <a:srgbClr val="D6DBE8"/>
        </a:accent3>
        <a:accent4>
          <a:srgbClr val="565682"/>
        </a:accent4>
        <a:accent5>
          <a:srgbClr val="EEEEFC"/>
        </a:accent5>
        <a:accent6>
          <a:srgbClr val="007373"/>
        </a:accent6>
        <a:hlink>
          <a:srgbClr val="3399FF"/>
        </a:hlink>
        <a:folHlink>
          <a:srgbClr val="FF9933"/>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333333"/>
        </a:lt2>
        <a:accent1>
          <a:srgbClr val="DDDDDD"/>
        </a:accent1>
        <a:accent2>
          <a:srgbClr val="FF9900"/>
        </a:accent2>
        <a:accent3>
          <a:srgbClr val="FFFFFF"/>
        </a:accent3>
        <a:accent4>
          <a:srgbClr val="000000"/>
        </a:accent4>
        <a:accent5>
          <a:srgbClr val="EBEBEB"/>
        </a:accent5>
        <a:accent6>
          <a:srgbClr val="E78A00"/>
        </a:accent6>
        <a:hlink>
          <a:srgbClr val="3366FF"/>
        </a:hlink>
        <a:folHlink>
          <a:srgbClr val="990000"/>
        </a:folHlink>
      </a:clrScheme>
      <a:clrMap bg1="lt1" tx1="dk1" bg2="lt2" tx2="dk2" accent1="accent1" accent2="accent2" accent3="accent3" accent4="accent4" accent5="accent5" accent6="accent6" hlink="hlink" folHlink="folHlink"/>
    </a:extraClrScheme>
    <a:extraClrScheme>
      <a:clrScheme name="Default Design 8">
        <a:dk1>
          <a:srgbClr val="00B0DA"/>
        </a:dk1>
        <a:lt1>
          <a:srgbClr val="CCFFCC"/>
        </a:lt1>
        <a:dk2>
          <a:srgbClr val="FFFF99"/>
        </a:dk2>
        <a:lt2>
          <a:srgbClr val="005A58"/>
        </a:lt2>
        <a:accent1>
          <a:srgbClr val="CCECFF"/>
        </a:accent1>
        <a:accent2>
          <a:srgbClr val="6D6FC7"/>
        </a:accent2>
        <a:accent3>
          <a:srgbClr val="E2FFE2"/>
        </a:accent3>
        <a:accent4>
          <a:srgbClr val="0096BA"/>
        </a:accent4>
        <a:accent5>
          <a:srgbClr val="E2F4FF"/>
        </a:accent5>
        <a:accent6>
          <a:srgbClr val="6264B4"/>
        </a:accent6>
        <a:hlink>
          <a:srgbClr val="FF9933"/>
        </a:hlink>
        <a:folHlink>
          <a:srgbClr val="969696"/>
        </a:folHlink>
      </a:clrScheme>
      <a:clrMap bg1="lt1" tx1="dk1" bg2="lt2" tx2="dk2" accent1="accent1" accent2="accent2" accent3="accent3" accent4="accent4" accent5="accent5" accent6="accent6" hlink="hlink" folHlink="folHlink"/>
    </a:extraClrScheme>
    <a:extraClrScheme>
      <a:clrScheme name="Default Design 9">
        <a:dk1>
          <a:srgbClr val="9E9A00"/>
        </a:dk1>
        <a:lt1>
          <a:srgbClr val="F0FADC"/>
        </a:lt1>
        <a:dk2>
          <a:srgbClr val="000000"/>
        </a:dk2>
        <a:lt2>
          <a:srgbClr val="808080"/>
        </a:lt2>
        <a:accent1>
          <a:srgbClr val="F0FADC"/>
        </a:accent1>
        <a:accent2>
          <a:srgbClr val="9999FF"/>
        </a:accent2>
        <a:accent3>
          <a:srgbClr val="F6FCEB"/>
        </a:accent3>
        <a:accent4>
          <a:srgbClr val="868300"/>
        </a:accent4>
        <a:accent5>
          <a:srgbClr val="F6FCEB"/>
        </a:accent5>
        <a:accent6>
          <a:srgbClr val="8A8AE7"/>
        </a:accent6>
        <a:hlink>
          <a:srgbClr val="0033CC"/>
        </a:hlink>
        <a:folHlink>
          <a:srgbClr val="993366"/>
        </a:folHlink>
      </a:clrScheme>
      <a:clrMap bg1="lt1" tx1="dk1" bg2="lt2" tx2="dk2" accent1="accent1" accent2="accent2" accent3="accent3" accent4="accent4" accent5="accent5" accent6="accent6" hlink="hlink" folHlink="folHlink"/>
    </a:extraClrScheme>
    <a:extraClrScheme>
      <a:clrScheme name="Default Design 10">
        <a:dk1>
          <a:srgbClr val="9E9C4A"/>
        </a:dk1>
        <a:lt1>
          <a:srgbClr val="EBEBC8"/>
        </a:lt1>
        <a:dk2>
          <a:srgbClr val="E3EBF1"/>
        </a:dk2>
        <a:lt2>
          <a:srgbClr val="336699"/>
        </a:lt2>
        <a:accent1>
          <a:srgbClr val="E6EBA0"/>
        </a:accent1>
        <a:accent2>
          <a:srgbClr val="8FA418"/>
        </a:accent2>
        <a:accent3>
          <a:srgbClr val="F3F3E0"/>
        </a:accent3>
        <a:accent4>
          <a:srgbClr val="86853E"/>
        </a:accent4>
        <a:accent5>
          <a:srgbClr val="F0F3CD"/>
        </a:accent5>
        <a:accent6>
          <a:srgbClr val="819415"/>
        </a:accent6>
        <a:hlink>
          <a:srgbClr val="047A55"/>
        </a:hlink>
        <a:folHlink>
          <a:srgbClr val="FF7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2704</Words>
  <Application>Microsoft Office PowerPoint</Application>
  <PresentationFormat>Widescreen</PresentationFormat>
  <Paragraphs>435</Paragraphs>
  <Slides>45</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45</vt:i4>
      </vt:variant>
    </vt:vector>
  </HeadingPairs>
  <TitlesOfParts>
    <vt:vector size="60" baseType="lpstr">
      <vt:lpstr>Arial</vt:lpstr>
      <vt:lpstr>Arial Black</vt:lpstr>
      <vt:lpstr>Calibri</vt:lpstr>
      <vt:lpstr>Helvetica Neue</vt:lpstr>
      <vt:lpstr>NimbusRomNo9L-Medi</vt:lpstr>
      <vt:lpstr>NimbusRomNo9L-Regu</vt:lpstr>
      <vt:lpstr>NimbusRomNo9L-ReguItal</vt:lpstr>
      <vt:lpstr>PT Sans</vt:lpstr>
      <vt:lpstr>Roboto</vt:lpstr>
      <vt:lpstr>sourcesanspro-regular-webfont</vt:lpstr>
      <vt:lpstr>Times New Roman</vt:lpstr>
      <vt:lpstr>Verdana</vt:lpstr>
      <vt:lpstr>Wingdings</vt:lpstr>
      <vt:lpstr>Maple</vt:lpstr>
      <vt:lpstr>Brainstorming design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Leadership Traditional vs. Servant</vt:lpstr>
      <vt:lpstr>PowerPoint Presentation</vt:lpstr>
      <vt:lpstr>Leadership Pyramid</vt:lpstr>
      <vt:lpstr>Derivation of the Term</vt:lpstr>
      <vt:lpstr>Biblical Foundation for Servant Leadership</vt:lpstr>
      <vt:lpstr>Consummate Act of Servitude</vt:lpstr>
      <vt:lpstr>Symbolism of Washing Feet</vt:lpstr>
      <vt:lpstr>The Greatest Leader of All Time</vt:lpstr>
      <vt:lpstr>Servant Leaders </vt:lpstr>
      <vt:lpstr>How Can We Learn to Lead Like Jesus?</vt:lpstr>
      <vt:lpstr>How Can We Learn to Lead Like Jesus?</vt:lpstr>
      <vt:lpstr>PowerPoint Presentation</vt:lpstr>
      <vt:lpstr>PowerPoint Presentation</vt:lpstr>
      <vt:lpstr>PowerPoint Presentation</vt:lpstr>
      <vt:lpstr>Learning to Lead Like Jesus</vt:lpstr>
      <vt:lpstr>Learning to Lead Like Jesus</vt:lpstr>
      <vt:lpstr>Learning to Lead Like Jesus</vt:lpstr>
      <vt:lpstr>Learning to Lead Like Jesus</vt:lpstr>
      <vt:lpstr>Learning to Lead Like Jesus</vt:lpstr>
      <vt:lpstr>Learning to Lead Like Jesus</vt:lpstr>
      <vt:lpstr>Learning to Lead Like Jesus</vt:lpstr>
      <vt:lpstr>Learning to Lead Like Jesus</vt:lpstr>
      <vt:lpstr>Learning to Lead Like Jesus</vt:lpstr>
      <vt:lpstr>Learning to Lead Like Jesus</vt:lpstr>
      <vt:lpstr>PowerPoint Presentation</vt:lpstr>
      <vt:lpstr>PowerPoint Presentation</vt:lpstr>
      <vt:lpstr>New Dimensions of Servant Leadership</vt:lpstr>
      <vt:lpstr>Role of Servant</vt:lpstr>
      <vt:lpstr>Role of Steward</vt:lpstr>
      <vt:lpstr>Role of Shepherd</vt:lpstr>
      <vt:lpstr>The S3 Model of Leadership</vt:lpstr>
      <vt:lpstr>   Summary        Jesus was the most successful leader of all time. We can emulate His actions by following the ten practices  He used.  </vt:lpstr>
      <vt:lpstr>PowerPoint Presentation</vt:lpstr>
      <vt:lpstr>PowerPoint Presentation</vt:lpstr>
      <vt:lpstr>Leadership Challenges </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 NW Carolus</dc:creator>
  <cp:lastModifiedBy>Ps. NW Carolus</cp:lastModifiedBy>
  <cp:revision>52</cp:revision>
  <dcterms:created xsi:type="dcterms:W3CDTF">2017-01-20T08:04:41Z</dcterms:created>
  <dcterms:modified xsi:type="dcterms:W3CDTF">2017-01-22T10:45:52Z</dcterms:modified>
</cp:coreProperties>
</file>